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6"/>
  </p:notesMasterIdLst>
  <p:sldIdLst>
    <p:sldId id="256" r:id="rId2"/>
    <p:sldId id="258" r:id="rId3"/>
    <p:sldId id="257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4D2B877-3B93-4B78-B494-8FF01D91AF37}" v="1" dt="2024-05-18T08:05:50.88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1092" y="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wenael RAILLET" userId="a820d0bd-74fa-4b39-8d28-81db0992932a" providerId="ADAL" clId="{B4D2B877-3B93-4B78-B494-8FF01D91AF37}"/>
    <pc:docChg chg="custSel modSld">
      <pc:chgData name="Gwenael RAILLET" userId="a820d0bd-74fa-4b39-8d28-81db0992932a" providerId="ADAL" clId="{B4D2B877-3B93-4B78-B494-8FF01D91AF37}" dt="2024-05-18T08:07:15.903" v="126" actId="1076"/>
      <pc:docMkLst>
        <pc:docMk/>
      </pc:docMkLst>
      <pc:sldChg chg="addSp modSp mod">
        <pc:chgData name="Gwenael RAILLET" userId="a820d0bd-74fa-4b39-8d28-81db0992932a" providerId="ADAL" clId="{B4D2B877-3B93-4B78-B494-8FF01D91AF37}" dt="2024-05-18T08:06:49.444" v="94" actId="115"/>
        <pc:sldMkLst>
          <pc:docMk/>
          <pc:sldMk cId="981805505" sldId="267"/>
        </pc:sldMkLst>
        <pc:spChg chg="add mod">
          <ac:chgData name="Gwenael RAILLET" userId="a820d0bd-74fa-4b39-8d28-81db0992932a" providerId="ADAL" clId="{B4D2B877-3B93-4B78-B494-8FF01D91AF37}" dt="2024-05-18T08:06:49.444" v="94" actId="115"/>
          <ac:spMkLst>
            <pc:docMk/>
            <pc:sldMk cId="981805505" sldId="267"/>
            <ac:spMk id="2" creationId="{C6059FE3-C6F7-CD3C-3CB7-D92E705770E4}"/>
          </ac:spMkLst>
        </pc:spChg>
      </pc:sldChg>
      <pc:sldChg chg="modSp mod">
        <pc:chgData name="Gwenael RAILLET" userId="a820d0bd-74fa-4b39-8d28-81db0992932a" providerId="ADAL" clId="{B4D2B877-3B93-4B78-B494-8FF01D91AF37}" dt="2024-05-18T08:07:15.903" v="126" actId="1076"/>
        <pc:sldMkLst>
          <pc:docMk/>
          <pc:sldMk cId="898427810" sldId="270"/>
        </pc:sldMkLst>
        <pc:spChg chg="mod">
          <ac:chgData name="Gwenael RAILLET" userId="a820d0bd-74fa-4b39-8d28-81db0992932a" providerId="ADAL" clId="{B4D2B877-3B93-4B78-B494-8FF01D91AF37}" dt="2024-05-18T08:07:15.903" v="126" actId="1076"/>
          <ac:spMkLst>
            <pc:docMk/>
            <pc:sldMk cId="898427810" sldId="270"/>
            <ac:spMk id="7" creationId="{E388E343-73D1-2C8C-893A-CB171C056451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78C5F5-944F-46E8-AD06-C0C0CC9F781A}" type="datetimeFigureOut">
              <a:rPr lang="fr-FR" smtClean="0"/>
              <a:t>18/05/2024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DFD29E-999B-4D44-81F6-9A6D64A01B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6320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CF323-11F9-4317-87B3-20334661ED9B}" type="datetime1">
              <a:rPr lang="fr-FR" smtClean="0"/>
              <a:t>18/05/2024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80828-346D-4310-B63B-D03C1D17E4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36303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5B510-4E84-4874-B353-C454DE421163}" type="datetime1">
              <a:rPr lang="fr-FR" smtClean="0"/>
              <a:t>18/05/2024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80828-346D-4310-B63B-D03C1D17E4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5264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A56BA-11EC-47FF-A245-0DB3AA288E94}" type="datetime1">
              <a:rPr lang="fr-FR" smtClean="0"/>
              <a:t>18/05/2024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80828-346D-4310-B63B-D03C1D17E4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46434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EDD64-E29D-49AB-A375-0D61B69B3BFD}" type="datetime1">
              <a:rPr lang="fr-FR" smtClean="0"/>
              <a:t>18/05/2024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80828-346D-4310-B63B-D03C1D17E4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10873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8F01E-798F-42C1-9276-CEC18FC5542B}" type="datetime1">
              <a:rPr lang="fr-FR" smtClean="0"/>
              <a:t>18/05/2024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80828-346D-4310-B63B-D03C1D17E4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72819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E7341-46FF-42C1-98BC-D421B3D58E7F}" type="datetime1">
              <a:rPr lang="fr-FR" smtClean="0"/>
              <a:t>18/05/2024</a:t>
            </a:fld>
            <a:endParaRPr lang="fr-FR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80828-346D-4310-B63B-D03C1D17E4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48495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6B4DC-9658-4E5C-B645-D5799708B53F}" type="datetime1">
              <a:rPr lang="fr-FR" smtClean="0"/>
              <a:t>18/05/2024</a:t>
            </a:fld>
            <a:endParaRPr lang="fr-FR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80828-346D-4310-B63B-D03C1D17E4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2137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4C5D3-33FC-478C-9F66-B98BE2CD8642}" type="datetime1">
              <a:rPr lang="fr-FR" smtClean="0"/>
              <a:t>18/05/2024</a:t>
            </a:fld>
            <a:endParaRPr lang="fr-FR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80828-346D-4310-B63B-D03C1D17E4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32318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3A4B2-B903-456B-9112-4F318012AFE7}" type="datetime1">
              <a:rPr lang="fr-FR" smtClean="0"/>
              <a:t>18/05/2024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80828-346D-4310-B63B-D03C1D17E4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6431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505C5-2FAB-41EC-AA6F-9903D081556C}" type="datetime1">
              <a:rPr lang="fr-FR" smtClean="0"/>
              <a:t>18/05/2024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80828-346D-4310-B63B-D03C1D17E4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84238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F117A-148C-43B7-A884-786E857C2D73}" type="datetime1">
              <a:rPr lang="fr-FR" smtClean="0"/>
              <a:t>18/05/2024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80828-346D-4310-B63B-D03C1D17E4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04698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73C3B-387C-4258-9CDA-17F60FFDC067}" type="datetime1">
              <a:rPr lang="fr-FR" smtClean="0"/>
              <a:t>18/05/2024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80828-346D-4310-B63B-D03C1D17E480}" type="slidenum">
              <a:rPr lang="fr-FR" smtClean="0"/>
              <a:t>‹N°›</a:t>
            </a:fld>
            <a:endParaRPr lang="fr-FR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727739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1E34E-71E6-4C11-B1EF-D227F1320C65}" type="datetime1">
              <a:rPr lang="fr-FR" smtClean="0"/>
              <a:t>18/05/2024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80828-346D-4310-B63B-D03C1D17E4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30478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04ECA-509B-4C9A-A4C4-BA971BC50CD2}" type="datetime1">
              <a:rPr lang="fr-FR" smtClean="0"/>
              <a:t>18/05/2024</a:t>
            </a:fld>
            <a:endParaRPr lang="fr-F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80828-346D-4310-B63B-D03C1D17E4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5047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530A7-C0DE-4D78-8238-4FACAF2F26E9}" type="datetime1">
              <a:rPr lang="fr-FR" smtClean="0"/>
              <a:t>18/05/2024</a:t>
            </a:fld>
            <a:endParaRPr lang="fr-F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80828-346D-4310-B63B-D03C1D17E4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37175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4B0BF-ADB2-4301-B4F1-D3959A32455A}" type="datetime1">
              <a:rPr lang="fr-FR" smtClean="0"/>
              <a:t>18/05/2024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80828-346D-4310-B63B-D03C1D17E4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08055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C8384-5C96-4C89-AD4D-C5D07833ECEA}" type="datetime1">
              <a:rPr lang="fr-FR" smtClean="0"/>
              <a:t>18/05/2024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80828-346D-4310-B63B-D03C1D17E4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1727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9285827C-C7B8-441D-BBA7-DC5ECF1F1188}" type="datetime1">
              <a:rPr lang="fr-FR" smtClean="0"/>
              <a:t>18/05/2024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C80828-346D-4310-B63B-D03C1D17E4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358581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</p:sldLayoutIdLst>
  <p:hf hdr="0" ftr="0" dt="0"/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smiley-wink-emoticon-smilies-eye-295353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3F5653D-A1E5-01C3-4BEE-96905757F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80828-346D-4310-B63B-D03C1D17E480}" type="slidenum">
              <a:rPr lang="fr-FR" smtClean="0"/>
              <a:t>1</a:t>
            </a:fld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0BC1851-59D0-AE4B-5336-A873CBAF3E07}"/>
              </a:ext>
            </a:extLst>
          </p:cNvPr>
          <p:cNvSpPr txBox="1"/>
          <p:nvPr/>
        </p:nvSpPr>
        <p:spPr>
          <a:xfrm>
            <a:off x="260498" y="264006"/>
            <a:ext cx="745342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dirty="0">
                <a:latin typeface="Amasis MT Pro" panose="02040504050005020304" pitchFamily="18" charset="0"/>
              </a:rPr>
              <a:t>TIPE</a:t>
            </a:r>
            <a:br>
              <a:rPr lang="fr-FR" sz="3600" dirty="0">
                <a:latin typeface="Amasis MT Pro" panose="02040504050005020304" pitchFamily="18" charset="0"/>
              </a:rPr>
            </a:br>
            <a:r>
              <a:rPr lang="fr-FR" sz="3600" dirty="0">
                <a:latin typeface="Amasis MT Pro" panose="02040504050005020304" pitchFamily="18" charset="0"/>
              </a:rPr>
              <a:t>Support de présentation orale</a:t>
            </a:r>
            <a:br>
              <a:rPr lang="fr-FR" sz="3600" dirty="0">
                <a:latin typeface="Amasis MT Pro" panose="02040504050005020304" pitchFamily="18" charset="0"/>
              </a:rPr>
            </a:br>
            <a:r>
              <a:rPr lang="fr-FR" sz="3600" dirty="0">
                <a:latin typeface="Amasis MT Pro" panose="02040504050005020304" pitchFamily="18" charset="0"/>
              </a:rPr>
              <a:t>------</a:t>
            </a:r>
            <a:br>
              <a:rPr lang="fr-FR" sz="3600" dirty="0">
                <a:latin typeface="Amasis MT Pro" panose="02040504050005020304" pitchFamily="18" charset="0"/>
              </a:rPr>
            </a:br>
            <a:r>
              <a:rPr lang="fr-FR" sz="3600" dirty="0">
                <a:latin typeface="Amasis MT Pro" panose="02040504050005020304" pitchFamily="18" charset="0"/>
              </a:rPr>
              <a:t>Quelques recommandations</a:t>
            </a:r>
            <a:endParaRPr lang="fr-FR" sz="3600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32511F9-F6E4-C632-AAC5-87116E260214}"/>
              </a:ext>
            </a:extLst>
          </p:cNvPr>
          <p:cNvSpPr txBox="1"/>
          <p:nvPr/>
        </p:nvSpPr>
        <p:spPr>
          <a:xfrm>
            <a:off x="5637261" y="3141920"/>
            <a:ext cx="18128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FFFF00"/>
                </a:solidFill>
                <a:latin typeface="Amasis MT Pro" panose="02040504050005020304" pitchFamily="18" charset="0"/>
              </a:rPr>
              <a:t>Oral </a:t>
            </a:r>
          </a:p>
          <a:p>
            <a:pPr algn="ctr"/>
            <a:r>
              <a:rPr lang="fr-FR" dirty="0">
                <a:solidFill>
                  <a:srgbClr val="FFFF00"/>
                </a:solidFill>
                <a:latin typeface="Amasis MT Pro" panose="02040504050005020304" pitchFamily="18" charset="0"/>
              </a:rPr>
              <a:t>=</a:t>
            </a:r>
          </a:p>
          <a:p>
            <a:pPr algn="ctr"/>
            <a:r>
              <a:rPr lang="fr-FR" dirty="0">
                <a:solidFill>
                  <a:srgbClr val="FFFF00"/>
                </a:solidFill>
                <a:latin typeface="Amasis MT Pro" panose="02040504050005020304" pitchFamily="18" charset="0"/>
              </a:rPr>
              <a:t> vous restez la vedette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65D4AA9-0FCF-C002-1D14-74CDBA1419C9}"/>
              </a:ext>
            </a:extLst>
          </p:cNvPr>
          <p:cNvSpPr txBox="1"/>
          <p:nvPr/>
        </p:nvSpPr>
        <p:spPr>
          <a:xfrm>
            <a:off x="1326411" y="3220745"/>
            <a:ext cx="18128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FFFF00"/>
                </a:solidFill>
                <a:latin typeface="Amasis MT Pro" panose="02040504050005020304" pitchFamily="18" charset="0"/>
              </a:rPr>
              <a:t>Support </a:t>
            </a:r>
          </a:p>
          <a:p>
            <a:pPr algn="ctr"/>
            <a:r>
              <a:rPr lang="fr-FR" dirty="0">
                <a:solidFill>
                  <a:srgbClr val="FFFF00"/>
                </a:solidFill>
                <a:latin typeface="Amasis MT Pro" panose="02040504050005020304" pitchFamily="18" charset="0"/>
              </a:rPr>
              <a:t>=</a:t>
            </a:r>
          </a:p>
          <a:p>
            <a:pPr algn="ctr"/>
            <a:r>
              <a:rPr lang="fr-FR" dirty="0">
                <a:solidFill>
                  <a:srgbClr val="FFFF00"/>
                </a:solidFill>
                <a:latin typeface="Amasis MT Pro" panose="02040504050005020304" pitchFamily="18" charset="0"/>
              </a:rPr>
              <a:t> outil visuel</a:t>
            </a:r>
          </a:p>
        </p:txBody>
      </p:sp>
      <p:sp>
        <p:nvSpPr>
          <p:cNvPr id="13" name="Parchemin : vertical 12">
            <a:extLst>
              <a:ext uri="{FF2B5EF4-FFF2-40B4-BE49-F238E27FC236}">
                <a16:creationId xmlns:a16="http://schemas.microsoft.com/office/drawing/2014/main" id="{62AE76C2-3C97-9766-636A-D6FD3B5B1D08}"/>
              </a:ext>
            </a:extLst>
          </p:cNvPr>
          <p:cNvSpPr/>
          <p:nvPr/>
        </p:nvSpPr>
        <p:spPr>
          <a:xfrm>
            <a:off x="1100347" y="2771640"/>
            <a:ext cx="2160108" cy="1924247"/>
          </a:xfrm>
          <a:prstGeom prst="verticalScroll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Parchemin : vertical 13">
            <a:extLst>
              <a:ext uri="{FF2B5EF4-FFF2-40B4-BE49-F238E27FC236}">
                <a16:creationId xmlns:a16="http://schemas.microsoft.com/office/drawing/2014/main" id="{687F7643-C378-4385-FF9A-3DAC00A97DBE}"/>
              </a:ext>
            </a:extLst>
          </p:cNvPr>
          <p:cNvSpPr/>
          <p:nvPr/>
        </p:nvSpPr>
        <p:spPr>
          <a:xfrm>
            <a:off x="5463160" y="2771640"/>
            <a:ext cx="2160108" cy="1924247"/>
          </a:xfrm>
          <a:prstGeom prst="verticalScroll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27707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AC729A-DA41-72AA-B6A8-1D99D0081B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CF30D8F-5EB6-F7BF-8A7E-E4AAAF6AE7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80828-346D-4310-B63B-D03C1D17E480}" type="slidenum">
              <a:rPr lang="fr-FR" smtClean="0"/>
              <a:t>2</a:t>
            </a:fld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8D241F5-92C9-C165-9875-BCA76AEAFEF1}"/>
              </a:ext>
            </a:extLst>
          </p:cNvPr>
          <p:cNvSpPr txBox="1"/>
          <p:nvPr/>
        </p:nvSpPr>
        <p:spPr>
          <a:xfrm>
            <a:off x="3226962" y="1616946"/>
            <a:ext cx="269007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dirty="0">
                <a:solidFill>
                  <a:srgbClr val="FFFF00"/>
                </a:solidFill>
                <a:latin typeface="Amasis MT Pro" panose="02040504050005020304" pitchFamily="18" charset="0"/>
              </a:rPr>
              <a:t>Numérotez les pages</a:t>
            </a:r>
            <a:endParaRPr lang="fr-FR" sz="2000" dirty="0">
              <a:solidFill>
                <a:srgbClr val="FFFF00"/>
              </a:solidFill>
            </a:endParaRPr>
          </a:p>
        </p:txBody>
      </p:sp>
      <p:sp>
        <p:nvSpPr>
          <p:cNvPr id="2" name="Légende : encadrée 1">
            <a:extLst>
              <a:ext uri="{FF2B5EF4-FFF2-40B4-BE49-F238E27FC236}">
                <a16:creationId xmlns:a16="http://schemas.microsoft.com/office/drawing/2014/main" id="{E866DC1C-6BDC-685B-86D6-8CEEA47F0AEC}"/>
              </a:ext>
            </a:extLst>
          </p:cNvPr>
          <p:cNvSpPr/>
          <p:nvPr/>
        </p:nvSpPr>
        <p:spPr>
          <a:xfrm>
            <a:off x="3356737" y="1333254"/>
            <a:ext cx="2495429" cy="967494"/>
          </a:xfrm>
          <a:prstGeom prst="borderCallout1">
            <a:avLst>
              <a:gd name="adj1" fmla="val 49238"/>
              <a:gd name="adj2" fmla="val 100858"/>
              <a:gd name="adj3" fmla="val -47866"/>
              <a:gd name="adj4" fmla="val 174453"/>
            </a:avLst>
          </a:prstGeom>
          <a:noFill/>
          <a:ln>
            <a:solidFill>
              <a:srgbClr val="FFFF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Légende : encadrée 2">
            <a:extLst>
              <a:ext uri="{FF2B5EF4-FFF2-40B4-BE49-F238E27FC236}">
                <a16:creationId xmlns:a16="http://schemas.microsoft.com/office/drawing/2014/main" id="{169B704F-7C44-181E-2862-C550D2D5F66B}"/>
              </a:ext>
            </a:extLst>
          </p:cNvPr>
          <p:cNvSpPr/>
          <p:nvPr/>
        </p:nvSpPr>
        <p:spPr>
          <a:xfrm>
            <a:off x="3324284" y="3873451"/>
            <a:ext cx="2495429" cy="1367603"/>
          </a:xfrm>
          <a:prstGeom prst="borderCallout1">
            <a:avLst>
              <a:gd name="adj1" fmla="val 100636"/>
              <a:gd name="adj2" fmla="val 100621"/>
              <a:gd name="adj3" fmla="val 202476"/>
              <a:gd name="adj4" fmla="val 217716"/>
            </a:avLst>
          </a:prstGeom>
          <a:noFill/>
          <a:ln>
            <a:solidFill>
              <a:srgbClr val="FFFF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42AB70D-7ECB-5ECF-41AA-A425ADA5EA8D}"/>
              </a:ext>
            </a:extLst>
          </p:cNvPr>
          <p:cNvSpPr txBox="1"/>
          <p:nvPr/>
        </p:nvSpPr>
        <p:spPr>
          <a:xfrm>
            <a:off x="3226964" y="4087793"/>
            <a:ext cx="269007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dirty="0">
                <a:solidFill>
                  <a:srgbClr val="FFFF00"/>
                </a:solidFill>
                <a:latin typeface="Amasis MT Pro" panose="02040504050005020304" pitchFamily="18" charset="0"/>
              </a:rPr>
              <a:t>Le format attendu c’est celui-là : </a:t>
            </a:r>
            <a:r>
              <a:rPr lang="fr-FR" sz="4000" dirty="0">
                <a:solidFill>
                  <a:srgbClr val="FFFF00"/>
                </a:solidFill>
                <a:latin typeface="Amasis MT Pro" panose="02040504050005020304" pitchFamily="18" charset="0"/>
              </a:rPr>
              <a:t>4:3</a:t>
            </a:r>
            <a:endParaRPr lang="fr-FR" sz="4000" dirty="0">
              <a:solidFill>
                <a:srgbClr val="FFFF00"/>
              </a:solidFill>
            </a:endParaRPr>
          </a:p>
        </p:txBody>
      </p: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0A6E61C9-E7A3-CF00-F098-4D7E803DE6B8}"/>
              </a:ext>
            </a:extLst>
          </p:cNvPr>
          <p:cNvCxnSpPr>
            <a:cxnSpLocks/>
          </p:cNvCxnSpPr>
          <p:nvPr/>
        </p:nvCxnSpPr>
        <p:spPr>
          <a:xfrm flipH="1" flipV="1">
            <a:off x="353961" y="401156"/>
            <a:ext cx="2970323" cy="3472295"/>
          </a:xfrm>
          <a:prstGeom prst="straightConnector1">
            <a:avLst/>
          </a:prstGeom>
          <a:ln w="19050">
            <a:solidFill>
              <a:srgbClr val="FFFF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53314D05-8897-3C29-093B-BAFFDD4AB30B}"/>
              </a:ext>
            </a:extLst>
          </p:cNvPr>
          <p:cNvCxnSpPr>
            <a:cxnSpLocks/>
          </p:cNvCxnSpPr>
          <p:nvPr/>
        </p:nvCxnSpPr>
        <p:spPr>
          <a:xfrm flipH="1">
            <a:off x="256641" y="5241054"/>
            <a:ext cx="3067643" cy="1324928"/>
          </a:xfrm>
          <a:prstGeom prst="straightConnector1">
            <a:avLst/>
          </a:prstGeom>
          <a:ln w="19050">
            <a:solidFill>
              <a:srgbClr val="FFFF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1954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F33876-8D53-8FCB-33E1-C7C7B6455D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345378-8E13-B002-561D-09ADA0D3C3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6413" y="1539732"/>
            <a:ext cx="6902246" cy="4180584"/>
          </a:xfrm>
        </p:spPr>
        <p:txBody>
          <a:bodyPr>
            <a:normAutofit/>
          </a:bodyPr>
          <a:lstStyle/>
          <a:p>
            <a:r>
              <a:rPr lang="fr-FR" sz="2800" cap="none" dirty="0">
                <a:latin typeface="Amasis MT Pro" panose="02040504050005020304" pitchFamily="18" charset="0"/>
              </a:rPr>
              <a:t>* Numéro du candidat</a:t>
            </a:r>
            <a:br>
              <a:rPr lang="fr-FR" sz="2800" cap="none" dirty="0">
                <a:latin typeface="Amasis MT Pro" panose="02040504050005020304" pitchFamily="18" charset="0"/>
              </a:rPr>
            </a:br>
            <a:br>
              <a:rPr lang="fr-FR" sz="2800" cap="none" dirty="0">
                <a:latin typeface="Amasis MT Pro" panose="02040504050005020304" pitchFamily="18" charset="0"/>
              </a:rPr>
            </a:br>
            <a:r>
              <a:rPr lang="fr-FR" sz="2800" cap="none" dirty="0">
                <a:latin typeface="Amasis MT Pro" panose="02040504050005020304" pitchFamily="18" charset="0"/>
              </a:rPr>
              <a:t>* Titre et problématique</a:t>
            </a:r>
            <a:br>
              <a:rPr lang="fr-FR" sz="2800" cap="none" dirty="0">
                <a:latin typeface="Amasis MT Pro" panose="02040504050005020304" pitchFamily="18" charset="0"/>
              </a:rPr>
            </a:br>
            <a:br>
              <a:rPr lang="fr-FR" sz="2800" cap="none" dirty="0">
                <a:latin typeface="Amasis MT Pro" panose="02040504050005020304" pitchFamily="18" charset="0"/>
              </a:rPr>
            </a:br>
            <a:r>
              <a:rPr lang="fr-FR" sz="2800" cap="none" dirty="0">
                <a:latin typeface="Amasis MT Pro" panose="02040504050005020304" pitchFamily="18" charset="0"/>
              </a:rPr>
              <a:t>* Vos objectifs personnels</a:t>
            </a:r>
            <a:br>
              <a:rPr lang="fr-FR" sz="2800" cap="none" dirty="0">
                <a:latin typeface="Amasis MT Pro" panose="02040504050005020304" pitchFamily="18" charset="0"/>
              </a:rPr>
            </a:br>
            <a:br>
              <a:rPr lang="fr-FR" sz="2800" cap="none" dirty="0">
                <a:latin typeface="Amasis MT Pro" panose="02040504050005020304" pitchFamily="18" charset="0"/>
              </a:rPr>
            </a:br>
            <a:r>
              <a:rPr lang="fr-FR" sz="2800" cap="none" dirty="0">
                <a:latin typeface="Amasis MT Pro" panose="02040504050005020304" pitchFamily="18" charset="0"/>
              </a:rPr>
              <a:t>* Plan</a:t>
            </a:r>
            <a:br>
              <a:rPr lang="fr-FR" sz="2000" cap="none" dirty="0">
                <a:latin typeface="Amasis MT Pro" panose="02040504050005020304" pitchFamily="18" charset="0"/>
              </a:rPr>
            </a:br>
            <a:br>
              <a:rPr lang="fr-FR" sz="2000" cap="none" dirty="0">
                <a:latin typeface="Amasis MT Pro" panose="02040504050005020304" pitchFamily="18" charset="0"/>
              </a:rPr>
            </a:br>
            <a:endParaRPr lang="fr-FR" sz="2000" cap="none" dirty="0">
              <a:latin typeface="Amasis MT Pro" panose="02040504050005020304" pitchFamily="18" charset="0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6831E4C-1990-2A46-04E7-883C8E819D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80828-346D-4310-B63B-D03C1D17E480}" type="slidenum">
              <a:rPr lang="fr-FR" smtClean="0"/>
              <a:t>3</a:t>
            </a:fld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0A3FC15-D757-18B6-AA2A-38C51A9E5D6A}"/>
              </a:ext>
            </a:extLst>
          </p:cNvPr>
          <p:cNvSpPr txBox="1"/>
          <p:nvPr/>
        </p:nvSpPr>
        <p:spPr>
          <a:xfrm>
            <a:off x="260498" y="264006"/>
            <a:ext cx="745342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dirty="0">
                <a:latin typeface="Amasis MT Pro" panose="02040504050005020304" pitchFamily="18" charset="0"/>
              </a:rPr>
              <a:t>1 - Préambule incontournable</a:t>
            </a:r>
            <a:endParaRPr lang="fr-FR" sz="3600" dirty="0"/>
          </a:p>
        </p:txBody>
      </p:sp>
    </p:spTree>
    <p:extLst>
      <p:ext uri="{BB962C8B-B14F-4D97-AF65-F5344CB8AC3E}">
        <p14:creationId xmlns:p14="http://schemas.microsoft.com/office/powerpoint/2010/main" val="22906194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D5D902-4657-308E-CD87-452B22B840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BC13A6E-3E5C-E11C-B3AD-5AE97F535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80828-346D-4310-B63B-D03C1D17E480}" type="slidenum">
              <a:rPr lang="fr-FR" smtClean="0"/>
              <a:t>4</a:t>
            </a:fld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B423CDC-3549-1C71-6E75-AD0F164EDF06}"/>
              </a:ext>
            </a:extLst>
          </p:cNvPr>
          <p:cNvSpPr txBox="1"/>
          <p:nvPr/>
        </p:nvSpPr>
        <p:spPr>
          <a:xfrm>
            <a:off x="260498" y="264006"/>
            <a:ext cx="745342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dirty="0">
                <a:latin typeface="Amasis MT Pro" panose="02040504050005020304" pitchFamily="18" charset="0"/>
              </a:rPr>
              <a:t>2 – Présentation d’un texte</a:t>
            </a:r>
            <a:endParaRPr lang="fr-FR" sz="3600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F78404B-A3F7-88E9-C219-28E0FB2D1579}"/>
              </a:ext>
            </a:extLst>
          </p:cNvPr>
          <p:cNvSpPr txBox="1"/>
          <p:nvPr/>
        </p:nvSpPr>
        <p:spPr>
          <a:xfrm>
            <a:off x="260498" y="1156273"/>
            <a:ext cx="8405037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fr-FR" sz="1800" dirty="0"/>
              <a:t>							DEROULE DE L’ETUDE</a:t>
            </a:r>
          </a:p>
          <a:p>
            <a:pPr marL="0" indent="0">
              <a:buNone/>
            </a:pPr>
            <a:r>
              <a:rPr lang="fr-FR" sz="1800" dirty="0">
                <a:latin typeface="Aharoni" panose="02010803020104030203" pitchFamily="2" charset="-79"/>
                <a:cs typeface="Aharoni" panose="02010803020104030203" pitchFamily="2" charset="-79"/>
              </a:rPr>
              <a:t>Il s’agit tout d’abord de formuler un shampoing de base contenant du silicone puis de formuler d’autres shampoings avec </a:t>
            </a:r>
            <a:r>
              <a:rPr lang="fr-FR" dirty="0">
                <a:latin typeface="Aharoni" panose="02010803020104030203" pitchFamily="2" charset="-79"/>
                <a:cs typeface="Aharoni" panose="02010803020104030203" pitchFamily="2" charset="-79"/>
              </a:rPr>
              <a:t>d</a:t>
            </a:r>
            <a:r>
              <a:rPr lang="fr-FR" sz="1800" dirty="0">
                <a:latin typeface="Aharoni" panose="02010803020104030203" pitchFamily="2" charset="-79"/>
                <a:cs typeface="Aharoni" panose="02010803020104030203" pitchFamily="2" charset="-79"/>
              </a:rPr>
              <a:t>es substituants.</a:t>
            </a:r>
          </a:p>
          <a:p>
            <a:pPr marL="0" indent="0">
              <a:buNone/>
            </a:pPr>
            <a:r>
              <a:rPr lang="fr-FR" sz="1800" dirty="0">
                <a:latin typeface="Aharoni" panose="02010803020104030203" pitchFamily="2" charset="-79"/>
                <a:cs typeface="Aharoni" panose="02010803020104030203" pitchFamily="2" charset="-79"/>
              </a:rPr>
              <a:t>Cela nous permettra tout d’abord de tester si les formules se tiennent (pas d’agglomérat </a:t>
            </a:r>
            <a:r>
              <a:rPr lang="fr-FR" sz="1800" dirty="0" err="1">
                <a:latin typeface="Aharoni" panose="02010803020104030203" pitchFamily="2" charset="-79"/>
                <a:cs typeface="Aharoni" panose="02010803020104030203" pitchFamily="2" charset="-79"/>
              </a:rPr>
              <a:t>etc</a:t>
            </a:r>
            <a:r>
              <a:rPr lang="fr-FR" sz="1800" dirty="0">
                <a:latin typeface="Aharoni" panose="02010803020104030203" pitchFamily="2" charset="-79"/>
                <a:cs typeface="Aharoni" panose="02010803020104030203" pitchFamily="2" charset="-79"/>
              </a:rPr>
              <a:t>). </a:t>
            </a:r>
          </a:p>
          <a:p>
            <a:pPr marL="0" indent="0">
              <a:buNone/>
            </a:pPr>
            <a:endParaRPr lang="fr-F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 la suite, nous envisageons l’étude physico-chimique de nouveaux shampoings en mettant en œuvre des mesures. </a:t>
            </a:r>
          </a:p>
          <a:p>
            <a:pPr marL="0" indent="0">
              <a:buNone/>
            </a:pPr>
            <a:endParaRPr lang="fr-FR" sz="1800" dirty="0"/>
          </a:p>
          <a:p>
            <a:pPr marL="0" indent="0">
              <a:buNone/>
            </a:pPr>
            <a:r>
              <a:rPr lang="fr-FR" sz="1800" dirty="0"/>
              <a:t>Toutes ces mesures doivent être réalisées à trois dates différentes: t=0, t=1mois, t=2mois et à trois températures différentes: 4°C, ambiante, 45°C.</a:t>
            </a:r>
          </a:p>
          <a:p>
            <a:pPr marL="0" indent="0">
              <a:buNone/>
            </a:pPr>
            <a:endParaRPr lang="fr-FR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fr-FR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Une étude de l’efficacité peut être alors envisagée par l’intermédiaire du logiciel AZURAD qui nous permettra d’analyser subtilement nos résultats et de conclure sur les matières premières à utiliser.</a:t>
            </a: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44C9082-806F-F441-AF75-81E8B3712928}"/>
              </a:ext>
            </a:extLst>
          </p:cNvPr>
          <p:cNvSpPr txBox="1"/>
          <p:nvPr/>
        </p:nvSpPr>
        <p:spPr>
          <a:xfrm>
            <a:off x="7434816" y="5111718"/>
            <a:ext cx="1188188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00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</a:t>
            </a:r>
            <a:endParaRPr lang="fr-FR" sz="10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4123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972AEA-407F-5B63-BBE1-E1D2ADFB77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8F0CA62-43AD-42A5-CE2F-3F7E81308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80828-346D-4310-B63B-D03C1D17E480}" type="slidenum">
              <a:rPr lang="fr-FR" smtClean="0"/>
              <a:t>5</a:t>
            </a:fld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148BA4D-A808-36BE-6BEE-6DAE8ECC8F18}"/>
              </a:ext>
            </a:extLst>
          </p:cNvPr>
          <p:cNvSpPr txBox="1"/>
          <p:nvPr/>
        </p:nvSpPr>
        <p:spPr>
          <a:xfrm>
            <a:off x="260498" y="264006"/>
            <a:ext cx="745342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dirty="0">
                <a:latin typeface="Amasis MT Pro" panose="02040504050005020304" pitchFamily="18" charset="0"/>
              </a:rPr>
              <a:t>2 – Présentation d’un texte</a:t>
            </a:r>
            <a:endParaRPr lang="fr-FR" sz="3600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1602C26-51F6-4C48-6C5E-9705A49AEAB6}"/>
              </a:ext>
            </a:extLst>
          </p:cNvPr>
          <p:cNvSpPr txBox="1"/>
          <p:nvPr/>
        </p:nvSpPr>
        <p:spPr>
          <a:xfrm>
            <a:off x="260498" y="1480566"/>
            <a:ext cx="8405037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fr-FR" sz="1800" dirty="0"/>
              <a:t>							</a:t>
            </a:r>
            <a:r>
              <a:rPr lang="fr-FR" sz="1800" dirty="0">
                <a:latin typeface="Amasis MT Pro" panose="02040504050005020304" pitchFamily="18" charset="0"/>
              </a:rPr>
              <a:t>DEROULE DE L’ETUDE</a:t>
            </a:r>
          </a:p>
          <a:p>
            <a:pPr marL="0" indent="0">
              <a:buNone/>
            </a:pPr>
            <a:endParaRPr lang="fr-FR" sz="1800" dirty="0">
              <a:latin typeface="Amasis MT Pro" panose="020405040500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latin typeface="Amasis MT Pro" panose="02040504050005020304" pitchFamily="18" charset="0"/>
              </a:rPr>
              <a:t>UNE SEULE POLICE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800" dirty="0">
              <a:latin typeface="Amasis MT Pro" panose="020405040500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latin typeface="Amasis MT Pro" panose="02040504050005020304" pitchFamily="18" charset="0"/>
              </a:rPr>
              <a:t>Style énumératif plutôt que rédigé (comme ici        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>
              <a:latin typeface="Amasis MT Pro" panose="020405040500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latin typeface="Amasis MT Pro" panose="02040504050005020304" pitchFamily="18" charset="0"/>
              </a:rPr>
              <a:t>Peu de mots </a:t>
            </a:r>
            <a:r>
              <a:rPr lang="fr-FR" dirty="0">
                <a:latin typeface="Amasis MT Pro" panose="02040504050005020304" pitchFamily="18" charset="0"/>
                <a:sym typeface="Wingdings" panose="05000000000000000000" pitchFamily="2" charset="2"/>
              </a:rPr>
              <a:t> l’attention du jury reste sur moi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>
              <a:latin typeface="Amasis MT Pro" panose="02040504050005020304" pitchFamily="18" charset="0"/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latin typeface="Amasis MT Pro" panose="02040504050005020304" pitchFamily="18" charset="0"/>
                <a:sym typeface="Wingdings" panose="05000000000000000000" pitchFamily="2" charset="2"/>
              </a:rPr>
              <a:t>Je développe oralement</a:t>
            </a:r>
            <a:endParaRPr lang="fr-FR" dirty="0">
              <a:latin typeface="Amasis MT Pro" panose="020405040500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800" dirty="0">
              <a:latin typeface="Amasis MT Pro" panose="020405040500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800" dirty="0">
              <a:latin typeface="Amasis MT Pro" panose="02040504050005020304" pitchFamily="18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ADE6DFE-9919-00DA-38F1-F8B3167B690C}"/>
              </a:ext>
            </a:extLst>
          </p:cNvPr>
          <p:cNvSpPr txBox="1"/>
          <p:nvPr/>
        </p:nvSpPr>
        <p:spPr>
          <a:xfrm>
            <a:off x="7434816" y="5111718"/>
            <a:ext cx="1188188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0000" dirty="0">
                <a:solidFill>
                  <a:srgbClr val="92D050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</a:t>
            </a:r>
            <a:endParaRPr lang="fr-FR" sz="10000" dirty="0">
              <a:solidFill>
                <a:srgbClr val="92D050"/>
              </a:solidFill>
            </a:endParaRPr>
          </a:p>
        </p:txBody>
      </p:sp>
      <p:pic>
        <p:nvPicPr>
          <p:cNvPr id="5" name="Image 4" descr="Une image contenant émoticône, smiley, clipart, sourire&#10;&#10;Description générée automatiquement">
            <a:extLst>
              <a:ext uri="{FF2B5EF4-FFF2-40B4-BE49-F238E27FC236}">
                <a16:creationId xmlns:a16="http://schemas.microsoft.com/office/drawing/2014/main" id="{64A6402D-CD9A-2739-B540-80D850C006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155464" y="2620926"/>
            <a:ext cx="337185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9601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C9DBB6-E5C9-B398-D059-310B6C86A4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EECD871-0E3B-3133-2226-A0CA9D0F1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80828-346D-4310-B63B-D03C1D17E480}" type="slidenum">
              <a:rPr lang="fr-FR" smtClean="0"/>
              <a:t>6</a:t>
            </a:fld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7F5AD3E-965C-742F-48EA-E1FD286D8E00}"/>
              </a:ext>
            </a:extLst>
          </p:cNvPr>
          <p:cNvSpPr txBox="1"/>
          <p:nvPr/>
        </p:nvSpPr>
        <p:spPr>
          <a:xfrm>
            <a:off x="260498" y="264006"/>
            <a:ext cx="745342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dirty="0">
                <a:latin typeface="Amasis MT Pro" panose="02040504050005020304" pitchFamily="18" charset="0"/>
              </a:rPr>
              <a:t>3 – Présentation d’un graphe</a:t>
            </a:r>
            <a:endParaRPr lang="fr-FR" sz="3600" dirty="0"/>
          </a:p>
        </p:txBody>
      </p:sp>
      <p:pic>
        <p:nvPicPr>
          <p:cNvPr id="2050" name="Picture 2" descr="tutoriel latis pro : repérer le volume à l'équivalence d'un dosage pH ...">
            <a:extLst>
              <a:ext uri="{FF2B5EF4-FFF2-40B4-BE49-F238E27FC236}">
                <a16:creationId xmlns:a16="http://schemas.microsoft.com/office/drawing/2014/main" id="{C015E838-FE1A-1631-CE89-A9BF754FA9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996" y="1150975"/>
            <a:ext cx="7924800" cy="445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7B3C6D1-7645-874A-0469-91CC7D419D81}"/>
              </a:ext>
            </a:extLst>
          </p:cNvPr>
          <p:cNvSpPr txBox="1"/>
          <p:nvPr/>
        </p:nvSpPr>
        <p:spPr>
          <a:xfrm>
            <a:off x="7434816" y="5212722"/>
            <a:ext cx="1188188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00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</a:t>
            </a:r>
            <a:endParaRPr lang="fr-FR" sz="10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04414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644016-3060-DAB2-0F08-F1B5E51AE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A8A1AEA-8CE8-AE1F-2161-68C44B005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80828-346D-4310-B63B-D03C1D17E480}" type="slidenum">
              <a:rPr lang="fr-FR" smtClean="0"/>
              <a:t>7</a:t>
            </a:fld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B061CCF-2EBA-8C56-17C8-C1C893682633}"/>
              </a:ext>
            </a:extLst>
          </p:cNvPr>
          <p:cNvSpPr txBox="1"/>
          <p:nvPr/>
        </p:nvSpPr>
        <p:spPr>
          <a:xfrm>
            <a:off x="260498" y="264006"/>
            <a:ext cx="745342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dirty="0">
                <a:latin typeface="Amasis MT Pro" panose="02040504050005020304" pitchFamily="18" charset="0"/>
              </a:rPr>
              <a:t>3 – Présentation d’un graphe</a:t>
            </a:r>
            <a:endParaRPr lang="fr-FR" sz="3600" dirty="0"/>
          </a:p>
        </p:txBody>
      </p:sp>
      <p:pic>
        <p:nvPicPr>
          <p:cNvPr id="2050" name="Picture 2" descr="tutoriel latis pro : repérer le volume à l'équivalence d'un dosage pH ...">
            <a:extLst>
              <a:ext uri="{FF2B5EF4-FFF2-40B4-BE49-F238E27FC236}">
                <a16:creationId xmlns:a16="http://schemas.microsoft.com/office/drawing/2014/main" id="{7008B7DE-2F13-C660-8E67-F177CA4AB0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73" t="14103" r="638" b="10405"/>
          <a:stretch/>
        </p:blipFill>
        <p:spPr bwMode="auto">
          <a:xfrm>
            <a:off x="945458" y="1173101"/>
            <a:ext cx="7515362" cy="3882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10C22C5-744B-B768-C33A-5676CF893D52}"/>
              </a:ext>
            </a:extLst>
          </p:cNvPr>
          <p:cNvSpPr txBox="1"/>
          <p:nvPr/>
        </p:nvSpPr>
        <p:spPr>
          <a:xfrm>
            <a:off x="7655934" y="5226784"/>
            <a:ext cx="1188188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0000" dirty="0">
                <a:solidFill>
                  <a:srgbClr val="92D050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</a:t>
            </a:r>
            <a:endParaRPr lang="fr-FR" sz="10000" dirty="0">
              <a:solidFill>
                <a:srgbClr val="92D050"/>
              </a:solidFill>
            </a:endParaRP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F591B84F-D447-7253-2B5F-D93206769927}"/>
              </a:ext>
            </a:extLst>
          </p:cNvPr>
          <p:cNvGrpSpPr/>
          <p:nvPr/>
        </p:nvGrpSpPr>
        <p:grpSpPr>
          <a:xfrm>
            <a:off x="299877" y="5535043"/>
            <a:ext cx="1503971" cy="525515"/>
            <a:chOff x="299877" y="5535043"/>
            <a:chExt cx="1503971" cy="525515"/>
          </a:xfrm>
        </p:grpSpPr>
        <p:sp>
          <p:nvSpPr>
            <p:cNvPr id="7" name="Légende : encadrée 6">
              <a:extLst>
                <a:ext uri="{FF2B5EF4-FFF2-40B4-BE49-F238E27FC236}">
                  <a16:creationId xmlns:a16="http://schemas.microsoft.com/office/drawing/2014/main" id="{F6D7874F-A14D-0F70-D1A5-16247C255005}"/>
                </a:ext>
              </a:extLst>
            </p:cNvPr>
            <p:cNvSpPr/>
            <p:nvPr/>
          </p:nvSpPr>
          <p:spPr>
            <a:xfrm>
              <a:off x="299878" y="5535043"/>
              <a:ext cx="1427914" cy="525515"/>
            </a:xfrm>
            <a:prstGeom prst="borderCallout1">
              <a:avLst>
                <a:gd name="adj1" fmla="val -2414"/>
                <a:gd name="adj2" fmla="val 6481"/>
                <a:gd name="adj3" fmla="val -100585"/>
                <a:gd name="adj4" fmla="val 13189"/>
              </a:avLst>
            </a:prstGeom>
            <a:noFill/>
            <a:ln>
              <a:solidFill>
                <a:srgbClr val="FFFF00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6E512F81-1005-C236-8B95-172D0A48BD0E}"/>
                </a:ext>
              </a:extLst>
            </p:cNvPr>
            <p:cNvSpPr txBox="1"/>
            <p:nvPr/>
          </p:nvSpPr>
          <p:spPr>
            <a:xfrm>
              <a:off x="299877" y="5577573"/>
              <a:ext cx="1503971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2000" dirty="0">
                  <a:solidFill>
                    <a:srgbClr val="FFFF00"/>
                  </a:solidFill>
                  <a:latin typeface="Amasis MT Pro" panose="02040504050005020304" pitchFamily="18" charset="0"/>
                </a:rPr>
                <a:t>Recadrage</a:t>
              </a:r>
              <a:endParaRPr lang="fr-FR" sz="2000" dirty="0">
                <a:solidFill>
                  <a:srgbClr val="FFFF00"/>
                </a:solidFill>
              </a:endParaRP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98D672F9-1BB5-5DC9-006E-AF22F7F007B3}"/>
              </a:ext>
            </a:extLst>
          </p:cNvPr>
          <p:cNvSpPr txBox="1"/>
          <p:nvPr/>
        </p:nvSpPr>
        <p:spPr>
          <a:xfrm>
            <a:off x="1298801" y="1056519"/>
            <a:ext cx="1010093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0070C0"/>
                </a:solidFill>
                <a:latin typeface="Amasis MT Pro" panose="02040504050005020304" pitchFamily="18" charset="0"/>
              </a:rPr>
              <a:t>pH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B7B129C-E0FE-E713-8960-75FC13D894AA}"/>
              </a:ext>
            </a:extLst>
          </p:cNvPr>
          <p:cNvSpPr txBox="1"/>
          <p:nvPr/>
        </p:nvSpPr>
        <p:spPr>
          <a:xfrm>
            <a:off x="7823790" y="4608358"/>
            <a:ext cx="1010093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0070C0"/>
                </a:solidFill>
                <a:latin typeface="Amasis MT Pro" panose="02040504050005020304" pitchFamily="18" charset="0"/>
              </a:rPr>
              <a:t>V (</a:t>
            </a:r>
            <a:r>
              <a:rPr lang="fr-FR" dirty="0" err="1">
                <a:solidFill>
                  <a:srgbClr val="0070C0"/>
                </a:solidFill>
                <a:latin typeface="Amasis MT Pro" panose="02040504050005020304" pitchFamily="18" charset="0"/>
              </a:rPr>
              <a:t>mL</a:t>
            </a:r>
            <a:r>
              <a:rPr lang="fr-FR" dirty="0">
                <a:solidFill>
                  <a:srgbClr val="0070C0"/>
                </a:solidFill>
                <a:latin typeface="Amasis MT Pro" panose="02040504050005020304" pitchFamily="18" charset="0"/>
              </a:rPr>
              <a:t>)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2D01B95-8096-4D54-1068-7620A25B469E}"/>
              </a:ext>
            </a:extLst>
          </p:cNvPr>
          <p:cNvSpPr txBox="1"/>
          <p:nvPr/>
        </p:nvSpPr>
        <p:spPr>
          <a:xfrm>
            <a:off x="5927156" y="5777628"/>
            <a:ext cx="142791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dirty="0">
                <a:solidFill>
                  <a:srgbClr val="FFFF00"/>
                </a:solidFill>
                <a:latin typeface="Amasis MT Pro" panose="02040504050005020304" pitchFamily="18" charset="0"/>
              </a:rPr>
              <a:t>Etiquettes lisibles</a:t>
            </a:r>
            <a:endParaRPr lang="fr-FR" sz="2000" dirty="0">
              <a:solidFill>
                <a:srgbClr val="FFFF00"/>
              </a:solidFill>
            </a:endParaRPr>
          </a:p>
        </p:txBody>
      </p:sp>
      <p:sp>
        <p:nvSpPr>
          <p:cNvPr id="12" name="Légende : encadrée 11">
            <a:extLst>
              <a:ext uri="{FF2B5EF4-FFF2-40B4-BE49-F238E27FC236}">
                <a16:creationId xmlns:a16="http://schemas.microsoft.com/office/drawing/2014/main" id="{7E588BA0-AA66-7644-FC13-0061996ED04A}"/>
              </a:ext>
            </a:extLst>
          </p:cNvPr>
          <p:cNvSpPr/>
          <p:nvPr/>
        </p:nvSpPr>
        <p:spPr>
          <a:xfrm>
            <a:off x="5927157" y="5684899"/>
            <a:ext cx="1427914" cy="909095"/>
          </a:xfrm>
          <a:prstGeom prst="borderCallout1">
            <a:avLst>
              <a:gd name="adj1" fmla="val 47536"/>
              <a:gd name="adj2" fmla="val 99931"/>
              <a:gd name="adj3" fmla="val -64819"/>
              <a:gd name="adj4" fmla="val 144615"/>
            </a:avLst>
          </a:prstGeom>
          <a:noFill/>
          <a:ln>
            <a:solidFill>
              <a:srgbClr val="FFFF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54B2196F-0F80-111B-D02C-6E4B8B3D717D}"/>
              </a:ext>
            </a:extLst>
          </p:cNvPr>
          <p:cNvCxnSpPr/>
          <p:nvPr/>
        </p:nvCxnSpPr>
        <p:spPr>
          <a:xfrm>
            <a:off x="6092452" y="2450810"/>
            <a:ext cx="0" cy="2498651"/>
          </a:xfrm>
          <a:prstGeom prst="line">
            <a:avLst/>
          </a:prstGeom>
          <a:ln w="28575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ECEFB622-0009-10E9-761F-A2B00BF4CA0D}"/>
              </a:ext>
            </a:extLst>
          </p:cNvPr>
          <p:cNvSpPr txBox="1"/>
          <p:nvPr/>
        </p:nvSpPr>
        <p:spPr>
          <a:xfrm>
            <a:off x="5833040" y="4958271"/>
            <a:ext cx="663454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0070C0"/>
                </a:solidFill>
                <a:latin typeface="Amasis MT Pro" panose="02040504050005020304" pitchFamily="18" charset="0"/>
              </a:rPr>
              <a:t>14,8</a:t>
            </a:r>
          </a:p>
        </p:txBody>
      </p:sp>
      <p:sp>
        <p:nvSpPr>
          <p:cNvPr id="16" name="Légende : encadrée 15">
            <a:extLst>
              <a:ext uri="{FF2B5EF4-FFF2-40B4-BE49-F238E27FC236}">
                <a16:creationId xmlns:a16="http://schemas.microsoft.com/office/drawing/2014/main" id="{5D39CBF1-81EC-BAF3-1016-BC07CF32EFED}"/>
              </a:ext>
            </a:extLst>
          </p:cNvPr>
          <p:cNvSpPr/>
          <p:nvPr/>
        </p:nvSpPr>
        <p:spPr>
          <a:xfrm>
            <a:off x="3524693" y="5327603"/>
            <a:ext cx="1662810" cy="909095"/>
          </a:xfrm>
          <a:prstGeom prst="borderCallout1">
            <a:avLst>
              <a:gd name="adj1" fmla="val 51629"/>
              <a:gd name="adj2" fmla="val 100145"/>
              <a:gd name="adj3" fmla="val -8095"/>
              <a:gd name="adj4" fmla="val 138742"/>
            </a:avLst>
          </a:prstGeom>
          <a:noFill/>
          <a:ln>
            <a:solidFill>
              <a:schemeClr val="accent2">
                <a:lumMod val="60000"/>
                <a:lumOff val="40000"/>
              </a:schemeClr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0EB545C6-6EB2-2852-4C14-92FF13CFE7EF}"/>
              </a:ext>
            </a:extLst>
          </p:cNvPr>
          <p:cNvSpPr txBox="1"/>
          <p:nvPr/>
        </p:nvSpPr>
        <p:spPr>
          <a:xfrm>
            <a:off x="3524693" y="5330956"/>
            <a:ext cx="158675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dirty="0">
                <a:solidFill>
                  <a:srgbClr val="FFFF00"/>
                </a:solidFill>
                <a:latin typeface="Amasis MT Pro" panose="02040504050005020304" pitchFamily="18" charset="0"/>
              </a:rPr>
              <a:t>Exploitation préparée</a:t>
            </a:r>
            <a:endParaRPr lang="fr-FR" sz="2000" dirty="0">
              <a:solidFill>
                <a:srgbClr val="FFFF00"/>
              </a:solidFill>
            </a:endParaRPr>
          </a:p>
        </p:txBody>
      </p: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7BB2A871-8C70-2750-3C95-341082041B70}"/>
              </a:ext>
            </a:extLst>
          </p:cNvPr>
          <p:cNvCxnSpPr>
            <a:cxnSpLocks/>
          </p:cNvCxnSpPr>
          <p:nvPr/>
        </p:nvCxnSpPr>
        <p:spPr>
          <a:xfrm flipV="1">
            <a:off x="5039833" y="3700130"/>
            <a:ext cx="1052619" cy="1627473"/>
          </a:xfrm>
          <a:prstGeom prst="straightConnector1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>
            <a:extLst>
              <a:ext uri="{FF2B5EF4-FFF2-40B4-BE49-F238E27FC236}">
                <a16:creationId xmlns:a16="http://schemas.microsoft.com/office/drawing/2014/main" id="{BE3311A9-2925-D6DA-DE41-7A89458EB22A}"/>
              </a:ext>
            </a:extLst>
          </p:cNvPr>
          <p:cNvSpPr txBox="1"/>
          <p:nvPr/>
        </p:nvSpPr>
        <p:spPr>
          <a:xfrm>
            <a:off x="2588882" y="1634222"/>
            <a:ext cx="297726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0070C0"/>
                </a:solidFill>
                <a:latin typeface="Amasis MT Pro" panose="02040504050005020304" pitchFamily="18" charset="0"/>
              </a:rPr>
              <a:t>Titrage du soda commercial</a:t>
            </a:r>
          </a:p>
        </p:txBody>
      </p:sp>
      <p:sp>
        <p:nvSpPr>
          <p:cNvPr id="22" name="Légende : encadrée 21">
            <a:extLst>
              <a:ext uri="{FF2B5EF4-FFF2-40B4-BE49-F238E27FC236}">
                <a16:creationId xmlns:a16="http://schemas.microsoft.com/office/drawing/2014/main" id="{B8C9576E-3C15-FC15-F40A-375F8A10F668}"/>
              </a:ext>
            </a:extLst>
          </p:cNvPr>
          <p:cNvSpPr/>
          <p:nvPr/>
        </p:nvSpPr>
        <p:spPr>
          <a:xfrm>
            <a:off x="203314" y="1740796"/>
            <a:ext cx="683054" cy="525515"/>
          </a:xfrm>
          <a:prstGeom prst="borderCallout1">
            <a:avLst>
              <a:gd name="adj1" fmla="val 49179"/>
              <a:gd name="adj2" fmla="val 98322"/>
              <a:gd name="adj3" fmla="val 15753"/>
              <a:gd name="adj4" fmla="val 346783"/>
            </a:avLst>
          </a:prstGeom>
          <a:noFill/>
          <a:ln>
            <a:solidFill>
              <a:schemeClr val="accent2">
                <a:lumMod val="60000"/>
                <a:lumOff val="40000"/>
              </a:schemeClr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BC42FBA0-B6AC-BFA0-54F4-CC69A513F72F}"/>
              </a:ext>
            </a:extLst>
          </p:cNvPr>
          <p:cNvSpPr txBox="1"/>
          <p:nvPr/>
        </p:nvSpPr>
        <p:spPr>
          <a:xfrm>
            <a:off x="57279" y="1750008"/>
            <a:ext cx="93798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dirty="0">
                <a:solidFill>
                  <a:srgbClr val="FFFF00"/>
                </a:solidFill>
                <a:latin typeface="Amasis MT Pro" panose="02040504050005020304" pitchFamily="18" charset="0"/>
              </a:rPr>
              <a:t>Titre</a:t>
            </a:r>
            <a:endParaRPr lang="fr-FR" sz="2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58769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0F0834-775F-C28B-DB87-E3F42D1727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315355A-5C59-7D44-E2C0-0105F8BE0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80828-346D-4310-B63B-D03C1D17E480}" type="slidenum">
              <a:rPr lang="fr-FR" smtClean="0"/>
              <a:t>8</a:t>
            </a:fld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19F1078-BEF1-DFA7-3515-AFE1CF2C6E69}"/>
              </a:ext>
            </a:extLst>
          </p:cNvPr>
          <p:cNvSpPr txBox="1"/>
          <p:nvPr/>
        </p:nvSpPr>
        <p:spPr>
          <a:xfrm>
            <a:off x="260498" y="264006"/>
            <a:ext cx="745342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dirty="0">
                <a:latin typeface="Amasis MT Pro" panose="02040504050005020304" pitchFamily="18" charset="0"/>
              </a:rPr>
              <a:t>4 – Présentation d’un tableau</a:t>
            </a:r>
            <a:endParaRPr lang="fr-FR" sz="3600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69D8D34-F364-874C-4124-BC7DCCA76F68}"/>
              </a:ext>
            </a:extLst>
          </p:cNvPr>
          <p:cNvSpPr txBox="1"/>
          <p:nvPr/>
        </p:nvSpPr>
        <p:spPr>
          <a:xfrm>
            <a:off x="7434816" y="5212722"/>
            <a:ext cx="1188188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00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</a:t>
            </a:r>
            <a:endParaRPr lang="fr-FR" sz="10000" dirty="0">
              <a:solidFill>
                <a:srgbClr val="FF0000"/>
              </a:solidFill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547879A7-63FE-A197-5978-268582C7CD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4908390"/>
              </p:ext>
            </p:extLst>
          </p:nvPr>
        </p:nvGraphicFramePr>
        <p:xfrm>
          <a:off x="563526" y="1431192"/>
          <a:ext cx="8224283" cy="2865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9376">
                  <a:extLst>
                    <a:ext uri="{9D8B030D-6E8A-4147-A177-3AD203B41FA5}">
                      <a16:colId xmlns:a16="http://schemas.microsoft.com/office/drawing/2014/main" val="369596907"/>
                    </a:ext>
                  </a:extLst>
                </a:gridCol>
                <a:gridCol w="1632817">
                  <a:extLst>
                    <a:ext uri="{9D8B030D-6E8A-4147-A177-3AD203B41FA5}">
                      <a16:colId xmlns:a16="http://schemas.microsoft.com/office/drawing/2014/main" val="1394622427"/>
                    </a:ext>
                  </a:extLst>
                </a:gridCol>
                <a:gridCol w="1704851">
                  <a:extLst>
                    <a:ext uri="{9D8B030D-6E8A-4147-A177-3AD203B41FA5}">
                      <a16:colId xmlns:a16="http://schemas.microsoft.com/office/drawing/2014/main" val="4159797296"/>
                    </a:ext>
                  </a:extLst>
                </a:gridCol>
                <a:gridCol w="1712858">
                  <a:extLst>
                    <a:ext uri="{9D8B030D-6E8A-4147-A177-3AD203B41FA5}">
                      <a16:colId xmlns:a16="http://schemas.microsoft.com/office/drawing/2014/main" val="3040873015"/>
                    </a:ext>
                  </a:extLst>
                </a:gridCol>
                <a:gridCol w="861404">
                  <a:extLst>
                    <a:ext uri="{9D8B030D-6E8A-4147-A177-3AD203B41FA5}">
                      <a16:colId xmlns:a16="http://schemas.microsoft.com/office/drawing/2014/main" val="3759764570"/>
                    </a:ext>
                  </a:extLst>
                </a:gridCol>
                <a:gridCol w="892977">
                  <a:extLst>
                    <a:ext uri="{9D8B030D-6E8A-4147-A177-3AD203B41FA5}">
                      <a16:colId xmlns:a16="http://schemas.microsoft.com/office/drawing/2014/main" val="4077674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Balle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diamètre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rayon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masse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Cx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Incertitude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5638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Balle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8,4 cm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4,2 cm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51,364 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0,54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0,12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9158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Balle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8,6 cm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4,3 cm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54,234 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0,5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0,14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7005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Balle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7,9 cm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3,95 cm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48,547 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0,489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0,11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2067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Balle 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8 cm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4 cm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48,874 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0,23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0,1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562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Balle 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7,6 cm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3,8 cm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50,32 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0,402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0,18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351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Balle 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8,6 cm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4,3 cm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52 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0,38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0,15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67436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92021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16A068-928E-8C4B-F0FA-2A814358AC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5BA072C-F0A4-BF7E-BA0D-C60504000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80828-346D-4310-B63B-D03C1D17E480}" type="slidenum">
              <a:rPr lang="fr-FR" smtClean="0"/>
              <a:t>9</a:t>
            </a:fld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A8002B4-2D1B-4AC7-8C50-99C84507D33D}"/>
              </a:ext>
            </a:extLst>
          </p:cNvPr>
          <p:cNvSpPr txBox="1"/>
          <p:nvPr/>
        </p:nvSpPr>
        <p:spPr>
          <a:xfrm>
            <a:off x="260498" y="264006"/>
            <a:ext cx="745342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dirty="0">
                <a:latin typeface="Amasis MT Pro" panose="02040504050005020304" pitchFamily="18" charset="0"/>
              </a:rPr>
              <a:t>4 – Présentation d’un tableau</a:t>
            </a:r>
            <a:endParaRPr lang="fr-FR" sz="3600" dirty="0"/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533B4FE6-BC20-E8BC-E1D4-A0853E3CD7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7817118"/>
              </p:ext>
            </p:extLst>
          </p:nvPr>
        </p:nvGraphicFramePr>
        <p:xfrm>
          <a:off x="801871" y="2042564"/>
          <a:ext cx="6964561" cy="2865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6287">
                  <a:extLst>
                    <a:ext uri="{9D8B030D-6E8A-4147-A177-3AD203B41FA5}">
                      <a16:colId xmlns:a16="http://schemas.microsoft.com/office/drawing/2014/main" val="369596907"/>
                    </a:ext>
                  </a:extLst>
                </a:gridCol>
                <a:gridCol w="1744302">
                  <a:extLst>
                    <a:ext uri="{9D8B030D-6E8A-4147-A177-3AD203B41FA5}">
                      <a16:colId xmlns:a16="http://schemas.microsoft.com/office/drawing/2014/main" val="1394622427"/>
                    </a:ext>
                  </a:extLst>
                </a:gridCol>
                <a:gridCol w="1829807">
                  <a:extLst>
                    <a:ext uri="{9D8B030D-6E8A-4147-A177-3AD203B41FA5}">
                      <a16:colId xmlns:a16="http://schemas.microsoft.com/office/drawing/2014/main" val="3040873015"/>
                    </a:ext>
                  </a:extLst>
                </a:gridCol>
                <a:gridCol w="920219">
                  <a:extLst>
                    <a:ext uri="{9D8B030D-6E8A-4147-A177-3AD203B41FA5}">
                      <a16:colId xmlns:a16="http://schemas.microsoft.com/office/drawing/2014/main" val="3759764570"/>
                    </a:ext>
                  </a:extLst>
                </a:gridCol>
                <a:gridCol w="953946">
                  <a:extLst>
                    <a:ext uri="{9D8B030D-6E8A-4147-A177-3AD203B41FA5}">
                      <a16:colId xmlns:a16="http://schemas.microsoft.com/office/drawing/2014/main" val="4077674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Balle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Diamètre        (cm)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Masse</a:t>
                      </a:r>
                    </a:p>
                    <a:p>
                      <a:r>
                        <a:rPr lang="fr-FR" dirty="0"/>
                        <a:t>(g)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Cx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solidFill>
                            <a:srgbClr val="FFFF00"/>
                          </a:solidFill>
                        </a:rPr>
                        <a:t>u(Cx)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5638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8,4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51,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4</a:t>
                      </a:r>
                      <a:r>
                        <a:rPr lang="fr-FR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0,54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0,12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9158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8,6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54,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2</a:t>
                      </a:r>
                      <a:r>
                        <a:rPr lang="fr-FR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0,5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0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0,14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7005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7,9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48,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5</a:t>
                      </a:r>
                      <a:r>
                        <a:rPr lang="fr-FR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0,48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0,11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2067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 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8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48,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8</a:t>
                      </a:r>
                      <a:r>
                        <a:rPr lang="fr-FR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0,23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0,1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0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562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 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7,6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50,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3</a:t>
                      </a:r>
                      <a:r>
                        <a:rPr lang="fr-FR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0,40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0,18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351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 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8,6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52,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0</a:t>
                      </a:r>
                      <a:r>
                        <a:rPr lang="fr-FR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0,38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0,15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6743694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D73A6990-D351-3227-2164-347B03F94CC1}"/>
              </a:ext>
            </a:extLst>
          </p:cNvPr>
          <p:cNvSpPr txBox="1"/>
          <p:nvPr/>
        </p:nvSpPr>
        <p:spPr>
          <a:xfrm>
            <a:off x="7486743" y="5101001"/>
            <a:ext cx="1188188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0000" dirty="0">
                <a:solidFill>
                  <a:srgbClr val="92D050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</a:t>
            </a:r>
            <a:endParaRPr lang="fr-FR" sz="10000" dirty="0">
              <a:solidFill>
                <a:srgbClr val="92D05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19D5C21-C344-9FE9-A307-1D25D46AA1E0}"/>
              </a:ext>
            </a:extLst>
          </p:cNvPr>
          <p:cNvSpPr txBox="1"/>
          <p:nvPr/>
        </p:nvSpPr>
        <p:spPr>
          <a:xfrm>
            <a:off x="2020185" y="1480566"/>
            <a:ext cx="626257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fr-FR" sz="1800" dirty="0"/>
              <a:t>	</a:t>
            </a:r>
            <a:r>
              <a:rPr lang="fr-FR" dirty="0">
                <a:latin typeface="Amasis MT Pro" panose="02040504050005020304" pitchFamily="18" charset="0"/>
              </a:rPr>
              <a:t>Caractéristiques comparées des balles de tennis utilisées</a:t>
            </a:r>
            <a:endParaRPr lang="fr-FR" sz="1800" dirty="0">
              <a:latin typeface="Amasis MT Pro" panose="020405040500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800" dirty="0">
              <a:latin typeface="Amasis MT Pro" panose="02040504050005020304" pitchFamily="18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2EB44BAD-28EF-7A13-7EC6-AF0E6D3CBD7C}"/>
              </a:ext>
            </a:extLst>
          </p:cNvPr>
          <p:cNvGrpSpPr/>
          <p:nvPr/>
        </p:nvGrpSpPr>
        <p:grpSpPr>
          <a:xfrm>
            <a:off x="196574" y="839950"/>
            <a:ext cx="1104364" cy="525515"/>
            <a:chOff x="299878" y="5535043"/>
            <a:chExt cx="1503970" cy="525515"/>
          </a:xfrm>
        </p:grpSpPr>
        <p:sp>
          <p:nvSpPr>
            <p:cNvPr id="9" name="Légende : encadrée 8">
              <a:extLst>
                <a:ext uri="{FF2B5EF4-FFF2-40B4-BE49-F238E27FC236}">
                  <a16:creationId xmlns:a16="http://schemas.microsoft.com/office/drawing/2014/main" id="{D57938F8-E2E9-8450-B523-99B147EAC882}"/>
                </a:ext>
              </a:extLst>
            </p:cNvPr>
            <p:cNvSpPr/>
            <p:nvPr/>
          </p:nvSpPr>
          <p:spPr>
            <a:xfrm>
              <a:off x="299878" y="5535043"/>
              <a:ext cx="1427914" cy="525515"/>
            </a:xfrm>
            <a:prstGeom prst="borderCallout1">
              <a:avLst>
                <a:gd name="adj1" fmla="val 34005"/>
                <a:gd name="adj2" fmla="val 99559"/>
                <a:gd name="adj3" fmla="val 137149"/>
                <a:gd name="adj4" fmla="val 224017"/>
              </a:avLst>
            </a:prstGeom>
            <a:noFill/>
            <a:ln>
              <a:solidFill>
                <a:srgbClr val="FFFF00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40A7A0C0-D9E3-73E3-1381-B58B13964B9C}"/>
                </a:ext>
              </a:extLst>
            </p:cNvPr>
            <p:cNvSpPr txBox="1"/>
            <p:nvPr/>
          </p:nvSpPr>
          <p:spPr>
            <a:xfrm>
              <a:off x="299878" y="5577573"/>
              <a:ext cx="150397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2000" dirty="0">
                  <a:solidFill>
                    <a:srgbClr val="FFFF00"/>
                  </a:solidFill>
                  <a:latin typeface="Amasis MT Pro" panose="02040504050005020304" pitchFamily="18" charset="0"/>
                </a:rPr>
                <a:t>Titre</a:t>
              </a:r>
              <a:endParaRPr lang="fr-FR" sz="2000" dirty="0">
                <a:solidFill>
                  <a:srgbClr val="FFFF00"/>
                </a:solidFill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C2B6160-837F-A78F-31E1-97D8DE941888}"/>
              </a:ext>
            </a:extLst>
          </p:cNvPr>
          <p:cNvGrpSpPr/>
          <p:nvPr/>
        </p:nvGrpSpPr>
        <p:grpSpPr>
          <a:xfrm>
            <a:off x="469068" y="5469681"/>
            <a:ext cx="1997684" cy="768190"/>
            <a:chOff x="299878" y="5535043"/>
            <a:chExt cx="1472618" cy="541775"/>
          </a:xfrm>
        </p:grpSpPr>
        <p:sp>
          <p:nvSpPr>
            <p:cNvPr id="12" name="Légende : encadrée 11">
              <a:extLst>
                <a:ext uri="{FF2B5EF4-FFF2-40B4-BE49-F238E27FC236}">
                  <a16:creationId xmlns:a16="http://schemas.microsoft.com/office/drawing/2014/main" id="{5E57E851-9A50-E4B8-3481-8173A62F6C28}"/>
                </a:ext>
              </a:extLst>
            </p:cNvPr>
            <p:cNvSpPr/>
            <p:nvPr/>
          </p:nvSpPr>
          <p:spPr>
            <a:xfrm>
              <a:off x="299878" y="5535043"/>
              <a:ext cx="1427914" cy="525515"/>
            </a:xfrm>
            <a:prstGeom prst="borderCallout1">
              <a:avLst>
                <a:gd name="adj1" fmla="val -241"/>
                <a:gd name="adj2" fmla="val 32592"/>
                <a:gd name="adj3" fmla="val -69661"/>
                <a:gd name="adj4" fmla="val 34405"/>
              </a:avLst>
            </a:prstGeom>
            <a:noFill/>
            <a:ln>
              <a:solidFill>
                <a:srgbClr val="FFFF00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E94D1134-8CBA-9DB4-670C-3C5947F9BF10}"/>
                </a:ext>
              </a:extLst>
            </p:cNvPr>
            <p:cNvSpPr txBox="1"/>
            <p:nvPr/>
          </p:nvSpPr>
          <p:spPr>
            <a:xfrm>
              <a:off x="299878" y="5577573"/>
              <a:ext cx="1472618" cy="4992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2000" dirty="0">
                  <a:solidFill>
                    <a:srgbClr val="FFFF00"/>
                  </a:solidFill>
                  <a:latin typeface="Amasis MT Pro" panose="02040504050005020304" pitchFamily="18" charset="0"/>
                </a:rPr>
                <a:t>Répétitions supprimées</a:t>
              </a:r>
              <a:endParaRPr lang="fr-FR" sz="2000" dirty="0">
                <a:solidFill>
                  <a:srgbClr val="FFFF00"/>
                </a:solidFill>
              </a:endParaRPr>
            </a:p>
          </p:txBody>
        </p:sp>
      </p:grpSp>
      <p:sp>
        <p:nvSpPr>
          <p:cNvPr id="16" name="Légende : encadrée 15">
            <a:extLst>
              <a:ext uri="{FF2B5EF4-FFF2-40B4-BE49-F238E27FC236}">
                <a16:creationId xmlns:a16="http://schemas.microsoft.com/office/drawing/2014/main" id="{BF8C1F34-63CF-1329-F22B-A604F5AC5EB7}"/>
              </a:ext>
            </a:extLst>
          </p:cNvPr>
          <p:cNvSpPr/>
          <p:nvPr/>
        </p:nvSpPr>
        <p:spPr>
          <a:xfrm>
            <a:off x="172795" y="1493237"/>
            <a:ext cx="1764245" cy="369332"/>
          </a:xfrm>
          <a:prstGeom prst="borderCallout1">
            <a:avLst>
              <a:gd name="adj1" fmla="val 34005"/>
              <a:gd name="adj2" fmla="val 99559"/>
              <a:gd name="adj3" fmla="val 151891"/>
              <a:gd name="adj4" fmla="val 127825"/>
            </a:avLst>
          </a:prstGeom>
          <a:noFill/>
          <a:ln>
            <a:solidFill>
              <a:srgbClr val="FFFF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6F30484-6C11-D3D0-353C-C686671B00B3}"/>
              </a:ext>
            </a:extLst>
          </p:cNvPr>
          <p:cNvSpPr txBox="1"/>
          <p:nvPr/>
        </p:nvSpPr>
        <p:spPr>
          <a:xfrm>
            <a:off x="41573" y="1475255"/>
            <a:ext cx="19786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dirty="0">
                <a:solidFill>
                  <a:srgbClr val="FFFF00"/>
                </a:solidFill>
                <a:latin typeface="Amasis MT Pro" panose="02040504050005020304" pitchFamily="18" charset="0"/>
              </a:rPr>
              <a:t>Unités en entêtes</a:t>
            </a:r>
            <a:endParaRPr lang="fr-FR" dirty="0">
              <a:solidFill>
                <a:srgbClr val="FFFF00"/>
              </a:solidFill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ED52FC4B-F35C-8EC8-F46A-4E7C1A67DE50}"/>
              </a:ext>
            </a:extLst>
          </p:cNvPr>
          <p:cNvGrpSpPr/>
          <p:nvPr/>
        </p:nvGrpSpPr>
        <p:grpSpPr>
          <a:xfrm>
            <a:off x="5470776" y="5220250"/>
            <a:ext cx="1997684" cy="745135"/>
            <a:chOff x="279703" y="5535043"/>
            <a:chExt cx="1472618" cy="525515"/>
          </a:xfrm>
        </p:grpSpPr>
        <p:sp>
          <p:nvSpPr>
            <p:cNvPr id="19" name="Légende : encadrée 18">
              <a:extLst>
                <a:ext uri="{FF2B5EF4-FFF2-40B4-BE49-F238E27FC236}">
                  <a16:creationId xmlns:a16="http://schemas.microsoft.com/office/drawing/2014/main" id="{D6B0D08B-3990-1C29-01E7-7D9E902BA4D1}"/>
                </a:ext>
              </a:extLst>
            </p:cNvPr>
            <p:cNvSpPr/>
            <p:nvPr/>
          </p:nvSpPr>
          <p:spPr>
            <a:xfrm>
              <a:off x="299878" y="5535043"/>
              <a:ext cx="1427914" cy="525515"/>
            </a:xfrm>
            <a:prstGeom prst="borderCallout1">
              <a:avLst>
                <a:gd name="adj1" fmla="val -241"/>
                <a:gd name="adj2" fmla="val 32592"/>
                <a:gd name="adj3" fmla="val -1169"/>
                <a:gd name="adj4" fmla="val -725"/>
              </a:avLst>
            </a:prstGeom>
            <a:noFill/>
            <a:ln>
              <a:solidFill>
                <a:srgbClr val="FFFF00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9F3AA4BE-E205-37C8-C2A1-2D6784406475}"/>
                </a:ext>
              </a:extLst>
            </p:cNvPr>
            <p:cNvSpPr txBox="1"/>
            <p:nvPr/>
          </p:nvSpPr>
          <p:spPr>
            <a:xfrm>
              <a:off x="279703" y="5535043"/>
              <a:ext cx="1472618" cy="4992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2000" dirty="0">
                  <a:solidFill>
                    <a:srgbClr val="FF0000"/>
                  </a:solidFill>
                  <a:latin typeface="Amasis MT Pro" panose="02040504050005020304" pitchFamily="18" charset="0"/>
                </a:rPr>
                <a:t>Chiffres significatifs</a:t>
              </a:r>
              <a:endParaRPr lang="fr-FR" sz="20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FC48A9D9-B8CF-F4AD-B9E7-6D66B10C5875}"/>
              </a:ext>
            </a:extLst>
          </p:cNvPr>
          <p:cNvGrpSpPr/>
          <p:nvPr/>
        </p:nvGrpSpPr>
        <p:grpSpPr>
          <a:xfrm>
            <a:off x="2822943" y="5408776"/>
            <a:ext cx="2291640" cy="1097912"/>
            <a:chOff x="299878" y="5509346"/>
            <a:chExt cx="1472618" cy="774315"/>
          </a:xfrm>
        </p:grpSpPr>
        <p:sp>
          <p:nvSpPr>
            <p:cNvPr id="25" name="Légende : encadrée 24">
              <a:extLst>
                <a:ext uri="{FF2B5EF4-FFF2-40B4-BE49-F238E27FC236}">
                  <a16:creationId xmlns:a16="http://schemas.microsoft.com/office/drawing/2014/main" id="{0E0DD600-6B27-E2C8-DC22-B7B5C3378A30}"/>
                </a:ext>
              </a:extLst>
            </p:cNvPr>
            <p:cNvSpPr/>
            <p:nvPr/>
          </p:nvSpPr>
          <p:spPr>
            <a:xfrm>
              <a:off x="299878" y="5535043"/>
              <a:ext cx="1427914" cy="748618"/>
            </a:xfrm>
            <a:prstGeom prst="borderCallout1">
              <a:avLst>
                <a:gd name="adj1" fmla="val -241"/>
                <a:gd name="adj2" fmla="val 32592"/>
                <a:gd name="adj3" fmla="val -52132"/>
                <a:gd name="adj4" fmla="val 33209"/>
              </a:avLst>
            </a:prstGeom>
            <a:noFill/>
            <a:ln>
              <a:solidFill>
                <a:srgbClr val="FFFF00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CD29E084-4873-DE54-1C93-0FDA26B00ED2}"/>
                </a:ext>
              </a:extLst>
            </p:cNvPr>
            <p:cNvSpPr txBox="1"/>
            <p:nvPr/>
          </p:nvSpPr>
          <p:spPr>
            <a:xfrm>
              <a:off x="299878" y="5509346"/>
              <a:ext cx="1472618" cy="7163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2000" dirty="0">
                  <a:solidFill>
                    <a:srgbClr val="FFFF00"/>
                  </a:solidFill>
                  <a:latin typeface="Amasis MT Pro" panose="02040504050005020304" pitchFamily="18" charset="0"/>
                </a:rPr>
                <a:t>Colonne redondante supprimée </a:t>
              </a:r>
              <a:r>
                <a:rPr lang="fr-FR" sz="1600" dirty="0">
                  <a:solidFill>
                    <a:srgbClr val="FFFF00"/>
                  </a:solidFill>
                  <a:latin typeface="Amasis MT Pro" panose="02040504050005020304" pitchFamily="18" charset="0"/>
                </a:rPr>
                <a:t>(rayons)</a:t>
              </a:r>
              <a:endParaRPr lang="fr-FR" sz="1600" dirty="0"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474339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D976A3-06C1-C762-CCF4-2B81928798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13157C3-3A25-BFAB-3312-5EAF9B298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80828-346D-4310-B63B-D03C1D17E480}" type="slidenum">
              <a:rPr lang="fr-FR" smtClean="0"/>
              <a:t>10</a:t>
            </a:fld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F2F379E-30C2-7D32-FC7C-D77782D295DD}"/>
              </a:ext>
            </a:extLst>
          </p:cNvPr>
          <p:cNvSpPr txBox="1"/>
          <p:nvPr/>
        </p:nvSpPr>
        <p:spPr>
          <a:xfrm>
            <a:off x="260498" y="264006"/>
            <a:ext cx="745342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dirty="0">
                <a:latin typeface="Amasis MT Pro" panose="02040504050005020304" pitchFamily="18" charset="0"/>
              </a:rPr>
              <a:t>5 – Présentation d’une photo</a:t>
            </a:r>
            <a:endParaRPr lang="fr-FR" sz="3600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1638652-268A-EC22-1D7F-B4A5BB827B7F}"/>
              </a:ext>
            </a:extLst>
          </p:cNvPr>
          <p:cNvSpPr txBox="1"/>
          <p:nvPr/>
        </p:nvSpPr>
        <p:spPr>
          <a:xfrm>
            <a:off x="7434816" y="5212722"/>
            <a:ext cx="1188188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00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</a:t>
            </a:r>
            <a:endParaRPr lang="fr-FR" sz="10000" dirty="0">
              <a:solidFill>
                <a:srgbClr val="FF0000"/>
              </a:solidFill>
            </a:endParaRPr>
          </a:p>
        </p:txBody>
      </p:sp>
      <p:pic>
        <p:nvPicPr>
          <p:cNvPr id="4098" name="Picture 2" descr="Peut-on différencier les arômes synthétiques des arômes naturels ...">
            <a:extLst>
              <a:ext uri="{FF2B5EF4-FFF2-40B4-BE49-F238E27FC236}">
                <a16:creationId xmlns:a16="http://schemas.microsoft.com/office/drawing/2014/main" id="{0E80A64F-93EA-F561-8082-577D8DC161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3009" y="1143000"/>
            <a:ext cx="3429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30373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686217-0938-21AC-0D9E-0A2838A9C6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C80EEBA-BE87-9184-34B6-BBAF4353A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80828-346D-4310-B63B-D03C1D17E480}" type="slidenum">
              <a:rPr lang="fr-FR" smtClean="0"/>
              <a:t>11</a:t>
            </a:fld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086E38F-7851-24A5-F7D8-D6BE69F37558}"/>
              </a:ext>
            </a:extLst>
          </p:cNvPr>
          <p:cNvSpPr txBox="1"/>
          <p:nvPr/>
        </p:nvSpPr>
        <p:spPr>
          <a:xfrm>
            <a:off x="260498" y="264006"/>
            <a:ext cx="745342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dirty="0">
                <a:latin typeface="Amasis MT Pro" panose="02040504050005020304" pitchFamily="18" charset="0"/>
              </a:rPr>
              <a:t>5 – Présentation d’une photo</a:t>
            </a:r>
            <a:endParaRPr lang="fr-FR" sz="3600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BA6F667-C9C4-371C-D623-36DCB042FB4A}"/>
              </a:ext>
            </a:extLst>
          </p:cNvPr>
          <p:cNvSpPr txBox="1"/>
          <p:nvPr/>
        </p:nvSpPr>
        <p:spPr>
          <a:xfrm>
            <a:off x="7486743" y="5101001"/>
            <a:ext cx="1188188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0000" dirty="0">
                <a:solidFill>
                  <a:srgbClr val="92D050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</a:t>
            </a:r>
            <a:endParaRPr lang="fr-FR" sz="10000" dirty="0">
              <a:solidFill>
                <a:srgbClr val="92D050"/>
              </a:solidFill>
            </a:endParaRPr>
          </a:p>
        </p:txBody>
      </p:sp>
      <p:pic>
        <p:nvPicPr>
          <p:cNvPr id="7172" name="Picture 4" descr="Chauffage à reflux, geste ECE (Editions Bordas) - YouTube">
            <a:extLst>
              <a:ext uri="{FF2B5EF4-FFF2-40B4-BE49-F238E27FC236}">
                <a16:creationId xmlns:a16="http://schemas.microsoft.com/office/drawing/2014/main" id="{54B6C998-6849-9AA0-4A18-EE03E02FB3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16" r="34535"/>
          <a:stretch/>
        </p:blipFill>
        <p:spPr bwMode="auto">
          <a:xfrm>
            <a:off x="3668556" y="1233544"/>
            <a:ext cx="1860698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05037E7D-761B-B839-9719-1120902E1CA9}"/>
              </a:ext>
            </a:extLst>
          </p:cNvPr>
          <p:cNvGrpSpPr/>
          <p:nvPr/>
        </p:nvGrpSpPr>
        <p:grpSpPr>
          <a:xfrm>
            <a:off x="566023" y="1955719"/>
            <a:ext cx="2291640" cy="452555"/>
            <a:chOff x="299878" y="5535043"/>
            <a:chExt cx="1472618" cy="525515"/>
          </a:xfrm>
        </p:grpSpPr>
        <p:sp>
          <p:nvSpPr>
            <p:cNvPr id="7" name="Légende : encadrée 6">
              <a:extLst>
                <a:ext uri="{FF2B5EF4-FFF2-40B4-BE49-F238E27FC236}">
                  <a16:creationId xmlns:a16="http://schemas.microsoft.com/office/drawing/2014/main" id="{70981644-14EF-E806-1FB1-07EECBCA00B8}"/>
                </a:ext>
              </a:extLst>
            </p:cNvPr>
            <p:cNvSpPr/>
            <p:nvPr/>
          </p:nvSpPr>
          <p:spPr>
            <a:xfrm>
              <a:off x="299878" y="5535043"/>
              <a:ext cx="1427914" cy="525515"/>
            </a:xfrm>
            <a:prstGeom prst="borderCallout1">
              <a:avLst>
                <a:gd name="adj1" fmla="val -241"/>
                <a:gd name="adj2" fmla="val 32592"/>
                <a:gd name="adj3" fmla="val -107252"/>
                <a:gd name="adj4" fmla="val 53784"/>
              </a:avLst>
            </a:prstGeom>
            <a:noFill/>
            <a:ln>
              <a:solidFill>
                <a:srgbClr val="FFFF00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67AFBFA9-A51E-6BDC-76A1-617BDC3833B9}"/>
                </a:ext>
              </a:extLst>
            </p:cNvPr>
            <p:cNvSpPr txBox="1"/>
            <p:nvPr/>
          </p:nvSpPr>
          <p:spPr>
            <a:xfrm>
              <a:off x="299878" y="5577573"/>
              <a:ext cx="1472618" cy="28218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2000" dirty="0">
                  <a:solidFill>
                    <a:srgbClr val="FFFF00"/>
                  </a:solidFill>
                  <a:latin typeface="Amasis MT Pro" panose="02040504050005020304" pitchFamily="18" charset="0"/>
                </a:rPr>
                <a:t>Titre</a:t>
              </a:r>
              <a:endParaRPr lang="fr-FR" sz="1600" dirty="0">
                <a:solidFill>
                  <a:srgbClr val="FFFF00"/>
                </a:solidFill>
              </a:endParaRP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8AC7705B-8DC1-FC9C-A11C-2F92034FFFF8}"/>
              </a:ext>
            </a:extLst>
          </p:cNvPr>
          <p:cNvSpPr txBox="1"/>
          <p:nvPr/>
        </p:nvSpPr>
        <p:spPr>
          <a:xfrm>
            <a:off x="1711843" y="1186265"/>
            <a:ext cx="20361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fr-FR" dirty="0">
                <a:latin typeface="Amasis MT Pro" panose="02040504050005020304" pitchFamily="18" charset="0"/>
              </a:rPr>
              <a:t>Chauffage à reflux</a:t>
            </a:r>
            <a:endParaRPr lang="fr-FR" sz="1800" dirty="0">
              <a:latin typeface="Amasis MT Pro" panose="02040504050005020304" pitchFamily="18" charset="0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552A65B6-3435-497D-E63F-665A8AF2DAE4}"/>
              </a:ext>
            </a:extLst>
          </p:cNvPr>
          <p:cNvGrpSpPr/>
          <p:nvPr/>
        </p:nvGrpSpPr>
        <p:grpSpPr>
          <a:xfrm>
            <a:off x="6068693" y="1555597"/>
            <a:ext cx="2509284" cy="452555"/>
            <a:chOff x="395068" y="5535043"/>
            <a:chExt cx="1612477" cy="525515"/>
          </a:xfrm>
        </p:grpSpPr>
        <p:sp>
          <p:nvSpPr>
            <p:cNvPr id="11" name="Légende : encadrée 10">
              <a:extLst>
                <a:ext uri="{FF2B5EF4-FFF2-40B4-BE49-F238E27FC236}">
                  <a16:creationId xmlns:a16="http://schemas.microsoft.com/office/drawing/2014/main" id="{92975B4C-8442-64F0-0EBB-5A7AA9FF1892}"/>
                </a:ext>
              </a:extLst>
            </p:cNvPr>
            <p:cNvSpPr/>
            <p:nvPr/>
          </p:nvSpPr>
          <p:spPr>
            <a:xfrm>
              <a:off x="395068" y="5535043"/>
              <a:ext cx="1612477" cy="525515"/>
            </a:xfrm>
            <a:prstGeom prst="borderCallout1">
              <a:avLst>
                <a:gd name="adj1" fmla="val -4940"/>
                <a:gd name="adj2" fmla="val -338"/>
                <a:gd name="adj3" fmla="val -6225"/>
                <a:gd name="adj4" fmla="val -22821"/>
              </a:avLst>
            </a:prstGeom>
            <a:noFill/>
            <a:ln>
              <a:solidFill>
                <a:srgbClr val="FFFF00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553343FB-CC58-941F-697F-6631CC372865}"/>
                </a:ext>
              </a:extLst>
            </p:cNvPr>
            <p:cNvSpPr txBox="1"/>
            <p:nvPr/>
          </p:nvSpPr>
          <p:spPr>
            <a:xfrm>
              <a:off x="446643" y="5595943"/>
              <a:ext cx="1472618" cy="46461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2000" dirty="0">
                  <a:solidFill>
                    <a:srgbClr val="FFFF00"/>
                  </a:solidFill>
                  <a:latin typeface="Amasis MT Pro" panose="02040504050005020304" pitchFamily="18" charset="0"/>
                </a:rPr>
                <a:t>Arrière-plan neutre</a:t>
              </a:r>
              <a:endParaRPr lang="fr-FR" sz="1600" dirty="0">
                <a:solidFill>
                  <a:srgbClr val="FFFF00"/>
                </a:solidFill>
              </a:endParaRP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4A7151E1-7795-1F16-365F-1E4C83CB5888}"/>
              </a:ext>
            </a:extLst>
          </p:cNvPr>
          <p:cNvSpPr txBox="1"/>
          <p:nvPr/>
        </p:nvSpPr>
        <p:spPr>
          <a:xfrm>
            <a:off x="1092983" y="3544921"/>
            <a:ext cx="234665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fr-FR" dirty="0">
                <a:latin typeface="Amasis MT Pro" panose="02040504050005020304" pitchFamily="18" charset="0"/>
              </a:rPr>
              <a:t>Réfrigérant à boules</a:t>
            </a:r>
            <a:endParaRPr lang="fr-FR" sz="1800" dirty="0">
              <a:latin typeface="Amasis MT Pro" panose="02040504050005020304" pitchFamily="18" charset="0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0EA2B06C-9D1B-5864-9EFB-CE2D7B9B9AFA}"/>
              </a:ext>
            </a:extLst>
          </p:cNvPr>
          <p:cNvGrpSpPr/>
          <p:nvPr/>
        </p:nvGrpSpPr>
        <p:grpSpPr>
          <a:xfrm>
            <a:off x="665260" y="5219180"/>
            <a:ext cx="2291640" cy="452555"/>
            <a:chOff x="299878" y="5535043"/>
            <a:chExt cx="1472618" cy="525515"/>
          </a:xfrm>
        </p:grpSpPr>
        <p:sp>
          <p:nvSpPr>
            <p:cNvPr id="16" name="Légende : encadrée 15">
              <a:extLst>
                <a:ext uri="{FF2B5EF4-FFF2-40B4-BE49-F238E27FC236}">
                  <a16:creationId xmlns:a16="http://schemas.microsoft.com/office/drawing/2014/main" id="{94057A88-5568-01A1-E5CF-741686A05F4F}"/>
                </a:ext>
              </a:extLst>
            </p:cNvPr>
            <p:cNvSpPr/>
            <p:nvPr/>
          </p:nvSpPr>
          <p:spPr>
            <a:xfrm>
              <a:off x="299878" y="5535043"/>
              <a:ext cx="1427914" cy="525515"/>
            </a:xfrm>
            <a:prstGeom prst="borderCallout1">
              <a:avLst>
                <a:gd name="adj1" fmla="val -241"/>
                <a:gd name="adj2" fmla="val 32592"/>
                <a:gd name="adj3" fmla="val -278762"/>
                <a:gd name="adj4" fmla="val 58808"/>
              </a:avLst>
            </a:prstGeom>
            <a:noFill/>
            <a:ln>
              <a:solidFill>
                <a:srgbClr val="FFFF00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A101A227-9C7C-1F34-DB94-1F5CDA54BF19}"/>
                </a:ext>
              </a:extLst>
            </p:cNvPr>
            <p:cNvSpPr txBox="1"/>
            <p:nvPr/>
          </p:nvSpPr>
          <p:spPr>
            <a:xfrm>
              <a:off x="299878" y="5577573"/>
              <a:ext cx="1472618" cy="46461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2000" dirty="0">
                  <a:solidFill>
                    <a:srgbClr val="FFFF00"/>
                  </a:solidFill>
                  <a:latin typeface="Amasis MT Pro" panose="02040504050005020304" pitchFamily="18" charset="0"/>
                </a:rPr>
                <a:t>Légende</a:t>
              </a:r>
              <a:endParaRPr lang="fr-FR" sz="1600" dirty="0">
                <a:solidFill>
                  <a:srgbClr val="FFFF00"/>
                </a:solidFill>
              </a:endParaRPr>
            </a:p>
          </p:txBody>
        </p:sp>
      </p:grp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73C22A57-1534-676A-9AEB-1C9F0D06C3F8}"/>
              </a:ext>
            </a:extLst>
          </p:cNvPr>
          <p:cNvCxnSpPr>
            <a:cxnSpLocks/>
            <a:stCxn id="14" idx="3"/>
          </p:cNvCxnSpPr>
          <p:nvPr/>
        </p:nvCxnSpPr>
        <p:spPr>
          <a:xfrm>
            <a:off x="3439633" y="3729587"/>
            <a:ext cx="1095153" cy="39655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ZoneTexte 1">
            <a:extLst>
              <a:ext uri="{FF2B5EF4-FFF2-40B4-BE49-F238E27FC236}">
                <a16:creationId xmlns:a16="http://schemas.microsoft.com/office/drawing/2014/main" id="{C6059FE3-C6F7-CD3C-3CB7-D92E705770E4}"/>
              </a:ext>
            </a:extLst>
          </p:cNvPr>
          <p:cNvSpPr txBox="1"/>
          <p:nvPr/>
        </p:nvSpPr>
        <p:spPr>
          <a:xfrm>
            <a:off x="5883670" y="3544921"/>
            <a:ext cx="269430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u="sng" dirty="0">
                <a:solidFill>
                  <a:srgbClr val="FFFF00"/>
                </a:solidFill>
                <a:latin typeface="Amasis MT Pro" panose="02040504050005020304" pitchFamily="18" charset="0"/>
              </a:rPr>
              <a:t>Créditez</a:t>
            </a:r>
            <a:r>
              <a:rPr lang="fr-FR" sz="2400" dirty="0">
                <a:solidFill>
                  <a:srgbClr val="FFFF00"/>
                </a:solidFill>
                <a:latin typeface="Amasis MT Pro" panose="02040504050005020304" pitchFamily="18" charset="0"/>
              </a:rPr>
              <a:t> l’illustration si vous n’en êtes pas la source.</a:t>
            </a:r>
            <a:endParaRPr lang="fr-FR" sz="2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18055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A6E880-9E5C-97BB-BE44-D030ED9BA6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A0D0385-4411-51AC-66E2-D32A56679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80828-346D-4310-B63B-D03C1D17E480}" type="slidenum">
              <a:rPr lang="fr-FR" smtClean="0"/>
              <a:t>12</a:t>
            </a:fld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4E6CE2F-F448-B8D7-D553-373F0CCDD63C}"/>
              </a:ext>
            </a:extLst>
          </p:cNvPr>
          <p:cNvSpPr txBox="1"/>
          <p:nvPr/>
        </p:nvSpPr>
        <p:spPr>
          <a:xfrm>
            <a:off x="260498" y="264006"/>
            <a:ext cx="745342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dirty="0">
                <a:latin typeface="Amasis MT Pro" panose="02040504050005020304" pitchFamily="18" charset="0"/>
              </a:rPr>
              <a:t>6 – Présentation d’un programme</a:t>
            </a:r>
            <a:endParaRPr lang="fr-FR" sz="3600" dirty="0"/>
          </a:p>
        </p:txBody>
      </p:sp>
      <p:pic>
        <p:nvPicPr>
          <p:cNvPr id="8194" name="Picture 2" descr="Solved 1. (grade_reports.py). Consider the grading for a | Chegg.com">
            <a:extLst>
              <a:ext uri="{FF2B5EF4-FFF2-40B4-BE49-F238E27FC236}">
                <a16:creationId xmlns:a16="http://schemas.microsoft.com/office/drawing/2014/main" id="{6DE80836-1915-2EB6-F52F-C037FAFE1FF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357"/>
          <a:stretch/>
        </p:blipFill>
        <p:spPr bwMode="auto">
          <a:xfrm>
            <a:off x="1929108" y="1158948"/>
            <a:ext cx="4956175" cy="4364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ACF87E9-B1F4-DA18-6AFE-5EA368D1B261}"/>
              </a:ext>
            </a:extLst>
          </p:cNvPr>
          <p:cNvSpPr txBox="1"/>
          <p:nvPr/>
        </p:nvSpPr>
        <p:spPr>
          <a:xfrm>
            <a:off x="7604938" y="5143610"/>
            <a:ext cx="1188188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00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</a:t>
            </a:r>
            <a:endParaRPr lang="fr-FR" sz="10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13220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DB1A46-233C-358F-F297-CEF2C87938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EDB1139-1C89-456C-EBF3-9DEADBE7C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80828-346D-4310-B63B-D03C1D17E480}" type="slidenum">
              <a:rPr lang="fr-FR" smtClean="0"/>
              <a:t>13</a:t>
            </a:fld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995BF2D-9F05-DD0B-C76D-81709B78AF97}"/>
              </a:ext>
            </a:extLst>
          </p:cNvPr>
          <p:cNvSpPr txBox="1"/>
          <p:nvPr/>
        </p:nvSpPr>
        <p:spPr>
          <a:xfrm>
            <a:off x="260498" y="264006"/>
            <a:ext cx="745342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dirty="0">
                <a:latin typeface="Amasis MT Pro" panose="02040504050005020304" pitchFamily="18" charset="0"/>
              </a:rPr>
              <a:t>6 – Présentation d’un programme</a:t>
            </a:r>
            <a:endParaRPr lang="fr-FR" sz="3600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0B00AB6-1C8F-20FB-96B3-03C5F93F1929}"/>
              </a:ext>
            </a:extLst>
          </p:cNvPr>
          <p:cNvSpPr txBox="1"/>
          <p:nvPr/>
        </p:nvSpPr>
        <p:spPr>
          <a:xfrm>
            <a:off x="7486743" y="5101001"/>
            <a:ext cx="1188188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0000" dirty="0">
                <a:solidFill>
                  <a:srgbClr val="92D050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</a:t>
            </a:r>
            <a:endParaRPr lang="fr-FR" sz="10000" dirty="0">
              <a:solidFill>
                <a:srgbClr val="92D050"/>
              </a:solidFill>
            </a:endParaRPr>
          </a:p>
        </p:txBody>
      </p:sp>
      <p:pic>
        <p:nvPicPr>
          <p:cNvPr id="9218" name="Picture 2" descr="EXEMPLE 1 [REPRÉSENTATION D'UN ALGORITHME]">
            <a:extLst>
              <a:ext uri="{FF2B5EF4-FFF2-40B4-BE49-F238E27FC236}">
                <a16:creationId xmlns:a16="http://schemas.microsoft.com/office/drawing/2014/main" id="{AEA59A1D-ECEA-8126-6E11-07711E3501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5556" y="1028700"/>
            <a:ext cx="3451860" cy="48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A51EEA9-0098-B129-4F11-09DED6DAD53B}"/>
              </a:ext>
            </a:extLst>
          </p:cNvPr>
          <p:cNvSpPr txBox="1"/>
          <p:nvPr/>
        </p:nvSpPr>
        <p:spPr>
          <a:xfrm>
            <a:off x="574157" y="3782730"/>
            <a:ext cx="2942072" cy="1754326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fr-FR" dirty="0">
                <a:solidFill>
                  <a:srgbClr val="FFFF00"/>
                </a:solidFill>
                <a:latin typeface="Amasis MT Pro" panose="02040504050005020304" pitchFamily="18" charset="0"/>
              </a:rPr>
              <a:t>Programme 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FFFF00"/>
                </a:solidFill>
                <a:latin typeface="Amasis MT Pro" panose="02040504050005020304" pitchFamily="18" charset="0"/>
              </a:rPr>
              <a:t>En annexe après la conclusion du support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FFFF00"/>
                </a:solidFill>
                <a:latin typeface="Amasis MT Pro" panose="02040504050005020304" pitchFamily="18" charset="0"/>
              </a:rPr>
              <a:t>Sur papier à tenir disponible au jury en 2 ex.</a:t>
            </a:r>
            <a:endParaRPr lang="fr-FR" sz="1800" dirty="0">
              <a:solidFill>
                <a:srgbClr val="FFFF00"/>
              </a:solidFill>
              <a:latin typeface="Amasis MT Pro" panose="02040504050005020304" pitchFamily="18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F0B14FF-C9E1-E7C7-E9C8-4CB36559B58A}"/>
              </a:ext>
            </a:extLst>
          </p:cNvPr>
          <p:cNvSpPr txBox="1"/>
          <p:nvPr/>
        </p:nvSpPr>
        <p:spPr>
          <a:xfrm>
            <a:off x="636179" y="1320944"/>
            <a:ext cx="2942072" cy="369332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fr-FR" dirty="0">
                <a:solidFill>
                  <a:srgbClr val="FFFF00"/>
                </a:solidFill>
                <a:latin typeface="Amasis MT Pro" panose="02040504050005020304" pitchFamily="18" charset="0"/>
              </a:rPr>
              <a:t>Préférer un algorigramme </a:t>
            </a:r>
          </a:p>
        </p:txBody>
      </p:sp>
    </p:spTree>
    <p:extLst>
      <p:ext uri="{BB962C8B-B14F-4D97-AF65-F5344CB8AC3E}">
        <p14:creationId xmlns:p14="http://schemas.microsoft.com/office/powerpoint/2010/main" val="11053885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7E290C-3FD6-6AA5-87FD-6A6ECCED94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58A0A3-9F99-50AE-CAFE-AD82780CC9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80828-346D-4310-B63B-D03C1D17E480}" type="slidenum">
              <a:rPr lang="fr-FR" smtClean="0"/>
              <a:t>14</a:t>
            </a:fld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6390572-F206-2153-74DB-8408B80B5542}"/>
              </a:ext>
            </a:extLst>
          </p:cNvPr>
          <p:cNvSpPr txBox="1"/>
          <p:nvPr/>
        </p:nvSpPr>
        <p:spPr>
          <a:xfrm>
            <a:off x="260498" y="264006"/>
            <a:ext cx="745342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dirty="0">
                <a:latin typeface="Amasis MT Pro" panose="02040504050005020304" pitchFamily="18" charset="0"/>
              </a:rPr>
              <a:t>7 – Conclusion</a:t>
            </a:r>
            <a:endParaRPr lang="fr-FR" sz="3600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A224FE-6E77-3CF3-F068-49159F4398D8}"/>
              </a:ext>
            </a:extLst>
          </p:cNvPr>
          <p:cNvSpPr txBox="1"/>
          <p:nvPr/>
        </p:nvSpPr>
        <p:spPr>
          <a:xfrm>
            <a:off x="7486743" y="5101001"/>
            <a:ext cx="1188188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0000" dirty="0">
                <a:solidFill>
                  <a:srgbClr val="92D050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</a:t>
            </a:r>
            <a:endParaRPr lang="fr-FR" sz="10000" dirty="0">
              <a:solidFill>
                <a:srgbClr val="92D050"/>
              </a:solidFill>
            </a:endParaRP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E388E343-73D1-2C8C-893A-CB171C0564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3250" y="1396408"/>
            <a:ext cx="7651994" cy="3857679"/>
          </a:xfrm>
        </p:spPr>
        <p:txBody>
          <a:bodyPr>
            <a:normAutofit fontScale="90000"/>
          </a:bodyPr>
          <a:lstStyle/>
          <a:p>
            <a:r>
              <a:rPr lang="fr-FR" sz="2800" cap="none" dirty="0">
                <a:latin typeface="Amasis MT Pro" panose="02040504050005020304" pitchFamily="18" charset="0"/>
              </a:rPr>
              <a:t>* </a:t>
            </a:r>
            <a:r>
              <a:rPr lang="fr-FR" sz="2400" cap="none" dirty="0">
                <a:latin typeface="Amasis MT Pro" panose="02040504050005020304" pitchFamily="18" charset="0"/>
              </a:rPr>
              <a:t>Ai-je accompli mes objectifs ? </a:t>
            </a:r>
            <a:r>
              <a:rPr lang="fr-FR" sz="2400" dirty="0">
                <a:latin typeface="Amasis MT Pro" panose="02040504050005020304" pitchFamily="18" charset="0"/>
              </a:rPr>
              <a:t>(oui, pourquoi non ?)</a:t>
            </a:r>
            <a:br>
              <a:rPr lang="fr-FR" sz="2400" cap="none" dirty="0">
                <a:latin typeface="Amasis MT Pro" panose="02040504050005020304" pitchFamily="18" charset="0"/>
              </a:rPr>
            </a:br>
            <a:br>
              <a:rPr lang="fr-FR" sz="2400" cap="none" dirty="0">
                <a:latin typeface="Amasis MT Pro" panose="02040504050005020304" pitchFamily="18" charset="0"/>
              </a:rPr>
            </a:br>
            <a:r>
              <a:rPr lang="fr-FR" sz="2400" cap="none" dirty="0">
                <a:latin typeface="Amasis MT Pro" panose="02040504050005020304" pitchFamily="18" charset="0"/>
              </a:rPr>
              <a:t>* </a:t>
            </a:r>
            <a:r>
              <a:rPr lang="fr-FR" sz="2400" dirty="0">
                <a:latin typeface="Amasis MT Pro" panose="02040504050005020304" pitchFamily="18" charset="0"/>
              </a:rPr>
              <a:t>A-t-on (groupe) répondu à la problématique ? (oui, pourquoi non ?)</a:t>
            </a:r>
            <a:br>
              <a:rPr lang="fr-FR" sz="2400" dirty="0">
                <a:latin typeface="Amasis MT Pro" panose="02040504050005020304" pitchFamily="18" charset="0"/>
              </a:rPr>
            </a:br>
            <a:br>
              <a:rPr lang="fr-FR" sz="2400" dirty="0">
                <a:latin typeface="Amasis MT Pro" panose="02040504050005020304" pitchFamily="18" charset="0"/>
              </a:rPr>
            </a:br>
            <a:r>
              <a:rPr lang="fr-FR" sz="2400" dirty="0">
                <a:latin typeface="Amasis MT Pro" panose="02040504050005020304" pitchFamily="18" charset="0"/>
              </a:rPr>
              <a:t>* Insistez sur vos réussites</a:t>
            </a:r>
            <a:br>
              <a:rPr lang="fr-FR" sz="2400" cap="none" dirty="0">
                <a:latin typeface="Amasis MT Pro" panose="02040504050005020304" pitchFamily="18" charset="0"/>
              </a:rPr>
            </a:br>
            <a:br>
              <a:rPr lang="fr-FR" sz="2400" cap="none" dirty="0">
                <a:latin typeface="Amasis MT Pro" panose="02040504050005020304" pitchFamily="18" charset="0"/>
              </a:rPr>
            </a:br>
            <a:r>
              <a:rPr lang="fr-FR" sz="2400" cap="none" dirty="0">
                <a:latin typeface="Amasis MT Pro" panose="02040504050005020304" pitchFamily="18" charset="0"/>
              </a:rPr>
              <a:t>* Quels compléments apporter si </a:t>
            </a:r>
            <a:r>
              <a:rPr lang="fr-FR" sz="2400" dirty="0">
                <a:latin typeface="Amasis MT Pro" panose="02040504050005020304" pitchFamily="18" charset="0"/>
              </a:rPr>
              <a:t>on disposait de plus de temps ?</a:t>
            </a:r>
            <a:br>
              <a:rPr lang="fr-FR" sz="2400" cap="none" dirty="0">
                <a:latin typeface="Amasis MT Pro" panose="02040504050005020304" pitchFamily="18" charset="0"/>
              </a:rPr>
            </a:br>
            <a:br>
              <a:rPr lang="fr-FR" sz="2400" cap="none" dirty="0">
                <a:latin typeface="Amasis MT Pro" panose="02040504050005020304" pitchFamily="18" charset="0"/>
              </a:rPr>
            </a:br>
            <a:r>
              <a:rPr lang="fr-FR" sz="2400" cap="none" dirty="0">
                <a:latin typeface="Amasis MT Pro" panose="02040504050005020304" pitchFamily="18" charset="0"/>
              </a:rPr>
              <a:t>* …</a:t>
            </a:r>
            <a:endParaRPr lang="fr-FR" sz="2000" cap="none" dirty="0">
              <a:latin typeface="Amasis MT Pro" panose="020405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842781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</TotalTime>
  <Words>559</Words>
  <Application>Microsoft Office PowerPoint</Application>
  <PresentationFormat>Affichage à l'écran (4:3)</PresentationFormat>
  <Paragraphs>168</Paragraphs>
  <Slides>14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23" baseType="lpstr">
      <vt:lpstr>Aharoni</vt:lpstr>
      <vt:lpstr>Amasis MT Pro</vt:lpstr>
      <vt:lpstr>Arial</vt:lpstr>
      <vt:lpstr>Calibri</vt:lpstr>
      <vt:lpstr>Century Gothic</vt:lpstr>
      <vt:lpstr>Courier New</vt:lpstr>
      <vt:lpstr>Times New Roman</vt:lpstr>
      <vt:lpstr>Wingdings 3</vt:lpstr>
      <vt:lpstr>Ion</vt:lpstr>
      <vt:lpstr>Présentation PowerPoint</vt:lpstr>
      <vt:lpstr>Présentation PowerPoint</vt:lpstr>
      <vt:lpstr>* Numéro du candidat  * Titre et problématique  * Vos objectifs personnels  * Plan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* Ai-je accompli mes objectifs ? (oui, pourquoi non ?)  * A-t-on (groupe) répondu à la problématique ? (oui, pourquoi non ?)  * Insistez sur vos réussites  * Quels compléments apporter si on disposait de plus de temps ?  * 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* Numérotation des pages * Une seule police * Ne pas trop rédiger * photos avec arrière plan neutre * graphe : étiquettes axes, légender parties exploitées * pas de programme python  </dc:title>
  <dc:creator>Gwenael RAILLET</dc:creator>
  <cp:lastModifiedBy>Gwenael RAILLET</cp:lastModifiedBy>
  <cp:revision>10</cp:revision>
  <dcterms:created xsi:type="dcterms:W3CDTF">2024-02-13T10:38:59Z</dcterms:created>
  <dcterms:modified xsi:type="dcterms:W3CDTF">2024-05-18T08:07:16Z</dcterms:modified>
</cp:coreProperties>
</file>